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1"/>
  </p:notesMasterIdLst>
  <p:sldIdLst>
    <p:sldId id="256" r:id="rId2"/>
    <p:sldId id="269" r:id="rId3"/>
    <p:sldId id="274" r:id="rId4"/>
    <p:sldId id="257" r:id="rId5"/>
    <p:sldId id="258" r:id="rId6"/>
    <p:sldId id="259" r:id="rId7"/>
    <p:sldId id="273" r:id="rId8"/>
    <p:sldId id="270" r:id="rId9"/>
    <p:sldId id="260" r:id="rId10"/>
    <p:sldId id="261" r:id="rId11"/>
    <p:sldId id="262" r:id="rId12"/>
    <p:sldId id="271" r:id="rId13"/>
    <p:sldId id="263" r:id="rId14"/>
    <p:sldId id="264" r:id="rId15"/>
    <p:sldId id="265" r:id="rId16"/>
    <p:sldId id="272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6041F-45A3-4B48-BD07-02F6BD8443F9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B3C3D-362A-4A4B-B0AE-E70C85F91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0874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Shape 6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635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Shape 6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2485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Shape 6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Shape 6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68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Shape 5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23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2" name="Shape 6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963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Shape 6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603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" name="Shape 6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708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Shape 6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6958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Shape 6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6699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Shape 6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081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353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964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3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sentence, correct if necessary, underline the clause(s), and identify the clauses.</a:t>
            </a:r>
          </a:p>
          <a:p>
            <a:endParaRPr sz="3200" dirty="0"/>
          </a:p>
          <a:p>
            <a:pPr>
              <a:buNone/>
            </a:pPr>
            <a:r>
              <a:rPr lang="en" sz="3200" dirty="0"/>
              <a:t>When he saw the array of colors in his wife’s outfit Paul’s </a:t>
            </a:r>
            <a:r>
              <a:rPr lang="en" sz="3200" i="1" dirty="0"/>
              <a:t>enigmatic</a:t>
            </a:r>
            <a:r>
              <a:rPr lang="en" sz="3200" dirty="0"/>
              <a:t> expression could not be </a:t>
            </a:r>
            <a:r>
              <a:rPr lang="en" sz="3200" dirty="0" smtClean="0"/>
              <a:t>hidden. </a:t>
            </a:r>
            <a:endParaRPr lang="en" sz="3200" dirty="0"/>
          </a:p>
        </p:txBody>
      </p:sp>
    </p:spTree>
    <p:extLst>
      <p:ext uri="{BB962C8B-B14F-4D97-AF65-F5344CB8AC3E}">
        <p14:creationId xmlns:p14="http://schemas.microsoft.com/office/powerpoint/2010/main" val="32178395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r>
              <a:rPr lang="en" dirty="0"/>
              <a:t>	</a:t>
            </a:r>
          </a:p>
        </p:txBody>
      </p:sp>
      <p:sp>
        <p:nvSpPr>
          <p:cNvPr id="617" name="Shape 617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CURTAIL- to cut short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lvl="0">
              <a:buNone/>
            </a:pPr>
            <a:endParaRPr lang="en-US" sz="3200" dirty="0"/>
          </a:p>
          <a:p>
            <a:pPr lvl="0">
              <a:buNone/>
            </a:pPr>
            <a:endParaRPr lang="en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ENIGMATIC- puzzling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127" y="3844638"/>
            <a:ext cx="2576945" cy="219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526" y="3491866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7310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6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8:</a:t>
            </a:r>
          </a:p>
          <a:p>
            <a:pPr algn="ctr">
              <a:buNone/>
            </a:pPr>
            <a:r>
              <a:rPr lang="en" sz="4000" dirty="0"/>
              <a:t>Wednesday, 10/18</a:t>
            </a: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</a:t>
            </a:r>
            <a:r>
              <a:rPr lang="en" sz="2800" dirty="0"/>
              <a:t>In a complex sentence the subordinate clause may follow the independent clause.  If it does, no comma is necessary. </a:t>
            </a:r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copy): </a:t>
            </a:r>
            <a:r>
              <a:rPr lang="en" sz="2800" u="sng" dirty="0"/>
              <a:t>The hotel guests were surprised</a:t>
            </a:r>
            <a:r>
              <a:rPr lang="en" sz="2800" dirty="0"/>
              <a:t> </a:t>
            </a:r>
            <a:r>
              <a:rPr lang="en" sz="2800" u="sng" dirty="0"/>
              <a:t>when the alarm went off</a:t>
            </a:r>
            <a:r>
              <a:rPr lang="en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02247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the following sentence, correct if necessary, underline the clause(s), and identify the clauses.</a:t>
            </a:r>
          </a:p>
          <a:p>
            <a:endParaRPr sz="2800" dirty="0"/>
          </a:p>
          <a:p>
            <a:pPr>
              <a:buNone/>
            </a:pPr>
            <a:r>
              <a:rPr lang="en" sz="2800" dirty="0"/>
              <a:t>It seemed as though the game was going to last for years, because the </a:t>
            </a:r>
            <a:r>
              <a:rPr lang="en" sz="2800" i="1" dirty="0"/>
              <a:t>languid</a:t>
            </a:r>
            <a:r>
              <a:rPr lang="en" sz="2800" dirty="0"/>
              <a:t> players couldn’t score points. </a:t>
            </a:r>
            <a:endParaRPr lang="en" sz="2800" i="1" dirty="0"/>
          </a:p>
        </p:txBody>
      </p:sp>
    </p:spTree>
    <p:extLst>
      <p:ext uri="{BB962C8B-B14F-4D97-AF65-F5344CB8AC3E}">
        <p14:creationId xmlns:p14="http://schemas.microsoft.com/office/powerpoint/2010/main" val="1447912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635" name="Shape 63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HAUGHTY -snobbish; overly proud 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endParaRPr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LANGUID -lacking energy or spirit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230" y="389191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511" y="389191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2589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99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8: </a:t>
            </a:r>
          </a:p>
          <a:p>
            <a:pPr algn="ctr">
              <a:buNone/>
            </a:pPr>
            <a:r>
              <a:rPr lang="en" sz="4000" dirty="0"/>
              <a:t>Thursday, 10/19</a:t>
            </a:r>
          </a:p>
        </p:txBody>
      </p:sp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Grammar Rule:</a:t>
            </a:r>
            <a:r>
              <a:rPr lang="en" sz="2400" dirty="0"/>
              <a:t> Use your list of common subordinating conjunctions to help you identify the beginning of subordinating clauses.</a:t>
            </a:r>
          </a:p>
          <a:p>
            <a:endParaRPr sz="2400" dirty="0"/>
          </a:p>
          <a:p>
            <a:endParaRPr sz="2400" dirty="0"/>
          </a:p>
          <a:p>
            <a:pPr>
              <a:buNone/>
            </a:pPr>
            <a:r>
              <a:rPr lang="en" sz="2400" b="1" dirty="0"/>
              <a:t>Example (do not copy)</a:t>
            </a:r>
            <a:r>
              <a:rPr lang="en" sz="2400" dirty="0"/>
              <a:t>: Because John liked to take photos, Harriet appointed him the official vacation photographer.</a:t>
            </a:r>
          </a:p>
        </p:txBody>
      </p:sp>
    </p:spTree>
    <p:extLst>
      <p:ext uri="{BB962C8B-B14F-4D97-AF65-F5344CB8AC3E}">
        <p14:creationId xmlns:p14="http://schemas.microsoft.com/office/powerpoint/2010/main" val="21205276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647" name="Shape 6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sentence, correct if necessary, underline the clause(s), and identify the clauses.</a:t>
            </a:r>
          </a:p>
          <a:p>
            <a:endParaRPr sz="3200" dirty="0"/>
          </a:p>
          <a:p>
            <a:pPr>
              <a:buNone/>
            </a:pPr>
            <a:r>
              <a:rPr lang="en" sz="3200" dirty="0"/>
              <a:t>Harriet </a:t>
            </a:r>
            <a:r>
              <a:rPr lang="en" sz="3200" i="1" dirty="0"/>
              <a:t>reproached </a:t>
            </a:r>
            <a:r>
              <a:rPr lang="en" sz="3200" dirty="0"/>
              <a:t>her players after they gave up a 20 point lead in the 4</a:t>
            </a:r>
            <a:r>
              <a:rPr lang="en" sz="3200" baseline="30000" dirty="0"/>
              <a:t>th</a:t>
            </a:r>
            <a:r>
              <a:rPr lang="en" sz="3200" dirty="0"/>
              <a:t> quarter of the game. </a:t>
            </a:r>
          </a:p>
        </p:txBody>
      </p:sp>
    </p:spTree>
    <p:extLst>
      <p:ext uri="{BB962C8B-B14F-4D97-AF65-F5344CB8AC3E}">
        <p14:creationId xmlns:p14="http://schemas.microsoft.com/office/powerpoint/2010/main" val="2002873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653" name="Shape 65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REPROACH- to criticize or express disappointment </a:t>
            </a:r>
            <a:br>
              <a:rPr lang="en-US" sz="2800" dirty="0"/>
            </a:b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VACILLATE -to be undecided, to hesitate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4000068"/>
            <a:ext cx="2362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103" y="4101466"/>
            <a:ext cx="246530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5424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Standard: have Night books ready to finish chapter 5 and 6. You’ll also need your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8:</a:t>
            </a:r>
          </a:p>
          <a:p>
            <a:pPr algn="ctr">
              <a:buNone/>
            </a:pPr>
            <a:r>
              <a:rPr lang="en" sz="4000" dirty="0"/>
              <a:t>Monday, 10/16</a:t>
            </a:r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</a:t>
            </a:r>
            <a:r>
              <a:rPr lang="en" sz="2800" dirty="0"/>
              <a:t>A complex sentence contains one independent clause and a least one subordinate clause.</a:t>
            </a:r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copy):</a:t>
            </a:r>
            <a:r>
              <a:rPr lang="en" sz="2800" dirty="0"/>
              <a:t> </a:t>
            </a:r>
            <a:r>
              <a:rPr lang="en" sz="2800" u="sng" dirty="0"/>
              <a:t>When they had finished their word</a:t>
            </a:r>
            <a:r>
              <a:rPr lang="en" sz="2800" dirty="0"/>
              <a:t>, </a:t>
            </a:r>
            <a:r>
              <a:rPr lang="en" sz="2800" u="sng" dirty="0"/>
              <a:t>they complimented each other on the results</a:t>
            </a:r>
            <a:r>
              <a:rPr lang="en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3564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sentence, correct if necessary, underline the clause(s), and identify the clauses.</a:t>
            </a:r>
          </a:p>
          <a:p>
            <a:endParaRPr sz="3200" dirty="0"/>
          </a:p>
          <a:p>
            <a:pPr>
              <a:buNone/>
            </a:pPr>
            <a:r>
              <a:rPr lang="en" sz="3200" dirty="0"/>
              <a:t>When he addressed the jury, the lawyer tried to ease their </a:t>
            </a:r>
            <a:r>
              <a:rPr lang="en" sz="3200" i="1" dirty="0"/>
              <a:t>ambivalent</a:t>
            </a:r>
            <a:r>
              <a:rPr lang="en" sz="3200" dirty="0"/>
              <a:t> feelings towards his client. </a:t>
            </a:r>
          </a:p>
        </p:txBody>
      </p:sp>
    </p:spTree>
    <p:extLst>
      <p:ext uri="{BB962C8B-B14F-4D97-AF65-F5344CB8AC3E}">
        <p14:creationId xmlns:p14="http://schemas.microsoft.com/office/powerpoint/2010/main" val="4603050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599" name="Shape 599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fontAlgn="base"/>
            <a:r>
              <a:rPr lang="en-US" sz="2800" dirty="0"/>
              <a:t>AMBIVALENT- having opposing feelings; uncertain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CAMARADERIE- </a:t>
            </a:r>
            <a:r>
              <a:rPr lang="en-US" dirty="0"/>
              <a:t>goodwill among friends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3968116"/>
            <a:ext cx="20955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777" y="4141778"/>
            <a:ext cx="3143794" cy="189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3797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Night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89221"/>
            <a:ext cx="8991600" cy="3749040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you finish the test, begin working on response question 8: </a:t>
            </a:r>
          </a:p>
          <a:p>
            <a:r>
              <a:rPr lang="en-US" sz="2400" dirty="0" smtClean="0"/>
              <a:t>“Choose one of the following literary terms: motif, personification, and hyperbole to answer the next question. How was </a:t>
            </a:r>
            <a:r>
              <a:rPr lang="en-US" sz="2400" dirty="0" err="1" smtClean="0"/>
              <a:t>Elie</a:t>
            </a:r>
            <a:r>
              <a:rPr lang="en-US" sz="2400" dirty="0" smtClean="0"/>
              <a:t> able to effectively explain what happened to him using this device? Why is figurative language so helpful in explaining different situations?”</a:t>
            </a:r>
          </a:p>
          <a:p>
            <a:r>
              <a:rPr lang="en-US" sz="2400" dirty="0" smtClean="0"/>
              <a:t>Draw a symbol that represents how </a:t>
            </a:r>
            <a:r>
              <a:rPr lang="en-US" sz="2400" dirty="0" err="1" smtClean="0"/>
              <a:t>Elie</a:t>
            </a:r>
            <a:r>
              <a:rPr lang="en-US" sz="2400" dirty="0" smtClean="0"/>
              <a:t> has changed throughout the story</a:t>
            </a:r>
          </a:p>
          <a:p>
            <a:r>
              <a:rPr lang="en-US" sz="2400" b="1" dirty="0" smtClean="0"/>
              <a:t>Make sure you have response questions 1-3, 6 and 8 completed by tomorrow!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54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8:</a:t>
            </a:r>
          </a:p>
          <a:p>
            <a:pPr algn="ctr">
              <a:buNone/>
            </a:pPr>
            <a:r>
              <a:rPr lang="en" sz="4000" dirty="0"/>
              <a:t>Tuesday, 10/17</a:t>
            </a: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</a:t>
            </a:r>
            <a:r>
              <a:rPr lang="en" sz="2800" dirty="0"/>
              <a:t> If the subordinate clause precedes the independent clause, place a comma between the clauses (there are a few exceptions).</a:t>
            </a:r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copy):</a:t>
            </a:r>
            <a:r>
              <a:rPr lang="en" sz="2800" dirty="0"/>
              <a:t> After we had finished our article, we took it to the editor of the school newspaper.</a:t>
            </a:r>
          </a:p>
        </p:txBody>
      </p:sp>
    </p:spTree>
    <p:extLst>
      <p:ext uri="{BB962C8B-B14F-4D97-AF65-F5344CB8AC3E}">
        <p14:creationId xmlns:p14="http://schemas.microsoft.com/office/powerpoint/2010/main" val="11710734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619</TotalTime>
  <Words>512</Words>
  <Application>Microsoft Office PowerPoint</Application>
  <PresentationFormat>Widescreen</PresentationFormat>
  <Paragraphs>63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Garamond</vt:lpstr>
      <vt:lpstr>Georgia</vt:lpstr>
      <vt:lpstr>Savon</vt:lpstr>
      <vt:lpstr>Week 8</vt:lpstr>
      <vt:lpstr>Monday</vt:lpstr>
      <vt:lpstr>PowerPoint Presentation</vt:lpstr>
      <vt:lpstr>Week 8: Monday, 10/16</vt:lpstr>
      <vt:lpstr>Sentence Correction</vt:lpstr>
      <vt:lpstr>Vocabulary</vt:lpstr>
      <vt:lpstr>Night Test</vt:lpstr>
      <vt:lpstr>Tuesday</vt:lpstr>
      <vt:lpstr>Week 8: Tuesday, 10/17</vt:lpstr>
      <vt:lpstr>Sentence Correction</vt:lpstr>
      <vt:lpstr>Vocabulary </vt:lpstr>
      <vt:lpstr>Wednesday</vt:lpstr>
      <vt:lpstr>Week 8: Wednesday, 10/18</vt:lpstr>
      <vt:lpstr>Sentence Correction</vt:lpstr>
      <vt:lpstr>Vocabulary</vt:lpstr>
      <vt:lpstr>Thursday</vt:lpstr>
      <vt:lpstr>Week 8:  Thursday, 10/19</vt:lpstr>
      <vt:lpstr>Sentence Correction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</dc:title>
  <dc:creator>Hickman, Kendra</dc:creator>
  <cp:lastModifiedBy>Hickman, Kendra</cp:lastModifiedBy>
  <cp:revision>9</cp:revision>
  <dcterms:created xsi:type="dcterms:W3CDTF">2017-10-13T13:58:23Z</dcterms:created>
  <dcterms:modified xsi:type="dcterms:W3CDTF">2017-10-16T21:56:15Z</dcterms:modified>
</cp:coreProperties>
</file>