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71" r:id="rId6"/>
    <p:sldId id="270" r:id="rId7"/>
    <p:sldId id="260" r:id="rId8"/>
    <p:sldId id="261" r:id="rId9"/>
    <p:sldId id="262" r:id="rId10"/>
    <p:sldId id="27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942415-6562-4DB8-B242-3378DE73ADF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94C707-CF97-4273-A290-064DE9E6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20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19C280-B6DC-4D67-A5E1-CC848E99962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5482BE-A49A-4B8C-A55C-CA22C20A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6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2" name="Shape 51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8477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6" name="Shape 56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0280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2" name="Shape 57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7713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8" name="Shape 57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9638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8" name="Shape 51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2279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2870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4610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3980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2" name="Shape 54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6652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Shape 54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7314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4" name="Shape 55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1884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0" name="Shape 56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380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238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Week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2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304" y="246809"/>
            <a:ext cx="1730991" cy="5857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PSAT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305" y="832513"/>
            <a:ext cx="5272692" cy="57593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95582" y="368490"/>
            <a:ext cx="625067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/>
              <a:t>Note that you will attend 5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and 6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period</a:t>
            </a:r>
          </a:p>
          <a:p>
            <a:endParaRPr lang="en-US" sz="2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/>
              <a:t>The PSAT is for 10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and 11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graders. If you are still labeled as a 9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grader in PS, you will not take this exam.</a:t>
            </a:r>
          </a:p>
          <a:p>
            <a:endParaRPr lang="en-US" sz="2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/>
              <a:t>Blue sheet outside has the room number you will report to tomorrow morning</a:t>
            </a:r>
          </a:p>
          <a:p>
            <a:endParaRPr lang="en-US" sz="2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/>
              <a:t>Be on time! After we begin, you can not enter.</a:t>
            </a:r>
          </a:p>
          <a:p>
            <a:endParaRPr lang="en-US" sz="2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/>
              <a:t>If you did not fill out the slip to request a calculator, you will not get one. Juniors have priority; the PSAT can be completed without a calculator</a:t>
            </a:r>
            <a:r>
              <a:rPr lang="en-US" sz="2300" dirty="0" smtClean="0"/>
              <a:t>. Bring ID and calculator if you have one.</a:t>
            </a: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1361869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None/>
            </a:pPr>
            <a:r>
              <a:rPr lang="en" sz="4000" dirty="0"/>
              <a:t>Week 7: </a:t>
            </a:r>
          </a:p>
          <a:p>
            <a:pPr algn="ctr">
              <a:buNone/>
            </a:pPr>
            <a:r>
              <a:rPr lang="en" sz="4000" dirty="0"/>
              <a:t>Wednesday, 10/11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Grammar Rule: Compound sentences</a:t>
            </a:r>
            <a:r>
              <a:rPr lang="en" sz="2800" dirty="0"/>
              <a:t> contain two or more independent clauses and no subordinate clauses.</a:t>
            </a:r>
          </a:p>
          <a:p>
            <a:endParaRPr sz="2800" dirty="0"/>
          </a:p>
          <a:p>
            <a:endParaRPr sz="2800" dirty="0"/>
          </a:p>
          <a:p>
            <a:pPr>
              <a:buNone/>
            </a:pPr>
            <a:r>
              <a:rPr lang="en" sz="2800" b="1" dirty="0"/>
              <a:t>Example (do not copy):</a:t>
            </a:r>
            <a:r>
              <a:rPr lang="en" sz="2800" dirty="0"/>
              <a:t> </a:t>
            </a:r>
            <a:r>
              <a:rPr lang="en" sz="2800" u="sng" dirty="0"/>
              <a:t>Cora hung colorful streamers from the ceiling</a:t>
            </a:r>
            <a:r>
              <a:rPr lang="en" sz="2800" dirty="0"/>
              <a:t>, and </a:t>
            </a:r>
            <a:r>
              <a:rPr lang="en" sz="2800" u="sng" dirty="0"/>
              <a:t>Kareem set party favors on the tables.</a:t>
            </a:r>
          </a:p>
        </p:txBody>
      </p:sp>
    </p:spTree>
    <p:extLst>
      <p:ext uri="{BB962C8B-B14F-4D97-AF65-F5344CB8AC3E}">
        <p14:creationId xmlns:p14="http://schemas.microsoft.com/office/powerpoint/2010/main" val="2996613809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/>
              <a:t>Sentence Correction</a:t>
            </a: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3200" dirty="0"/>
              <a:t>Copy the following sentence, correct if necessary, underline the clause(s), and identify the clauses.</a:t>
            </a:r>
          </a:p>
          <a:p>
            <a:endParaRPr sz="3200" dirty="0"/>
          </a:p>
          <a:p>
            <a:pPr>
              <a:buNone/>
            </a:pPr>
            <a:r>
              <a:rPr lang="en" sz="3200" dirty="0"/>
              <a:t>Gareth </a:t>
            </a:r>
            <a:r>
              <a:rPr lang="en" sz="3200" i="1" dirty="0"/>
              <a:t>lamented</a:t>
            </a:r>
            <a:r>
              <a:rPr lang="en" sz="3200" dirty="0"/>
              <a:t> over his recent break-up with his girlfriend and he came up with a plan to apologize to her. </a:t>
            </a:r>
          </a:p>
        </p:txBody>
      </p:sp>
    </p:spTree>
    <p:extLst>
      <p:ext uri="{BB962C8B-B14F-4D97-AF65-F5344CB8AC3E}">
        <p14:creationId xmlns:p14="http://schemas.microsoft.com/office/powerpoint/2010/main" val="2007435347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557" name="Shape 557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-US" sz="2800" dirty="0"/>
              <a:t>HARANGUE- a long, angry speech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dirty="0"/>
          </a:p>
          <a:p>
            <a:endParaRPr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LAMENT -to regret; to show grief for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847" y="3856215"/>
            <a:ext cx="2200275" cy="230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583" y="3856215"/>
            <a:ext cx="2056546" cy="230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263505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None/>
            </a:pPr>
            <a:r>
              <a:rPr lang="en" sz="4000" dirty="0"/>
              <a:t>Week 7:</a:t>
            </a:r>
          </a:p>
          <a:p>
            <a:pPr algn="ctr">
              <a:buNone/>
            </a:pPr>
            <a:r>
              <a:rPr lang="en" sz="4000" dirty="0"/>
              <a:t>Thursday, 10/12</a:t>
            </a:r>
          </a:p>
        </p:txBody>
      </p:sp>
      <p:sp>
        <p:nvSpPr>
          <p:cNvPr id="563" name="Shape 56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Grammar Rule:</a:t>
            </a:r>
            <a:r>
              <a:rPr lang="en" sz="2800" dirty="0"/>
              <a:t> A </a:t>
            </a:r>
            <a:r>
              <a:rPr lang="en" sz="2800" b="1" dirty="0"/>
              <a:t>compound</a:t>
            </a:r>
            <a:r>
              <a:rPr lang="en" sz="2800" dirty="0"/>
              <a:t> sentence is two or more independent clauses joined together by: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a comma and a coordinating conjunction,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a semicolon, or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a semicolon and a conjunctive adjective followed by a comma.</a:t>
            </a:r>
          </a:p>
        </p:txBody>
      </p:sp>
    </p:spTree>
    <p:extLst>
      <p:ext uri="{BB962C8B-B14F-4D97-AF65-F5344CB8AC3E}">
        <p14:creationId xmlns:p14="http://schemas.microsoft.com/office/powerpoint/2010/main" val="4443688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/>
              <a:t>Sentence Correction</a:t>
            </a:r>
          </a:p>
        </p:txBody>
      </p:sp>
      <p:sp>
        <p:nvSpPr>
          <p:cNvPr id="569" name="Shape 56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Copy the following sentence, correct if necessary, underline the clause(s), and identify the clauses.</a:t>
            </a:r>
          </a:p>
          <a:p>
            <a:endParaRPr sz="2800" dirty="0"/>
          </a:p>
          <a:p>
            <a:pPr lvl="0" rtl="0">
              <a:buNone/>
            </a:pPr>
            <a:r>
              <a:rPr lang="en" sz="2800" dirty="0"/>
              <a:t>The</a:t>
            </a:r>
            <a:r>
              <a:rPr lang="en" sz="2800" i="1" dirty="0"/>
              <a:t> utilitarian </a:t>
            </a:r>
            <a:r>
              <a:rPr lang="en" sz="2800" dirty="0"/>
              <a:t>backpack was very useful on the camping trip for the boy scouts had everything they needed for survival.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47991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575" name="Shape 575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>
              <a:buClr>
                <a:srgbClr val="000000"/>
              </a:buClr>
              <a:buSzPct val="36666"/>
              <a:buNone/>
            </a:pPr>
            <a:r>
              <a:rPr lang="en-US" sz="2800" dirty="0"/>
              <a:t>RELINQUISH- to give up; to release</a:t>
            </a:r>
          </a:p>
          <a:p>
            <a:pPr lvl="0">
              <a:buClr>
                <a:srgbClr val="000000"/>
              </a:buClr>
              <a:buSzPct val="36666"/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UTILITARIAN- having only a useful function; practical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208" y="4171906"/>
            <a:ext cx="2134555" cy="206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09" y="4218883"/>
            <a:ext cx="1908785" cy="206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0702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None/>
            </a:pPr>
            <a:r>
              <a:rPr lang="en" sz="4000" dirty="0"/>
              <a:t>Week 7:</a:t>
            </a:r>
          </a:p>
          <a:p>
            <a:pPr algn="ctr">
              <a:buNone/>
            </a:pPr>
            <a:r>
              <a:rPr lang="en" sz="4000" dirty="0"/>
              <a:t>Monday, 10/9</a:t>
            </a:r>
          </a:p>
        </p:txBody>
      </p:sp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1981200" y="1509000"/>
            <a:ext cx="8229600" cy="49677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400" b="1" dirty="0"/>
              <a:t>Grammar Rule:</a:t>
            </a:r>
            <a:r>
              <a:rPr lang="en" sz="2400" dirty="0"/>
              <a:t> A </a:t>
            </a:r>
            <a:r>
              <a:rPr lang="en" sz="2400" b="1" dirty="0"/>
              <a:t>clause</a:t>
            </a:r>
            <a:r>
              <a:rPr lang="en" sz="2400" dirty="0"/>
              <a:t> is a word group that contains a verb and its subject and that is used as a sentence or part of a sentence.</a:t>
            </a:r>
          </a:p>
          <a:p>
            <a:endParaRPr sz="2400" dirty="0"/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b="1" dirty="0"/>
              <a:t>independent clause:</a:t>
            </a:r>
            <a:r>
              <a:rPr lang="en" sz="2400" dirty="0"/>
              <a:t> expresses a complete thought and can stand by itself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b="1" dirty="0"/>
              <a:t>subordinate (dependent) clause: </a:t>
            </a:r>
            <a:r>
              <a:rPr lang="en" sz="2400" dirty="0"/>
              <a:t>does not express a complete thought and cannot stand alone as a sentence</a:t>
            </a:r>
          </a:p>
          <a:p>
            <a:pPr lvl="0" rtl="0">
              <a:buNone/>
            </a:pPr>
            <a:r>
              <a:rPr lang="en" sz="2400" dirty="0"/>
              <a:t> </a:t>
            </a:r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5682563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/>
              <a:t>Sentence Correction</a:t>
            </a:r>
          </a:p>
        </p:txBody>
      </p:sp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3200" dirty="0"/>
              <a:t>Copy the following sentence, correct if necessary, underline the clause(s), and identify the clauses.</a:t>
            </a:r>
          </a:p>
          <a:p>
            <a:endParaRPr sz="3200" dirty="0"/>
          </a:p>
          <a:p>
            <a:pPr>
              <a:buNone/>
            </a:pPr>
            <a:r>
              <a:rPr lang="en" sz="3200" dirty="0"/>
              <a:t>Because of the </a:t>
            </a:r>
            <a:r>
              <a:rPr lang="en" sz="3200" i="1" dirty="0"/>
              <a:t>altruistic</a:t>
            </a:r>
            <a:r>
              <a:rPr lang="en" sz="3200" dirty="0"/>
              <a:t> treatment the nurse gave her patients she received an exemplerary award. </a:t>
            </a:r>
          </a:p>
        </p:txBody>
      </p:sp>
    </p:spTree>
    <p:extLst>
      <p:ext uri="{BB962C8B-B14F-4D97-AF65-F5344CB8AC3E}">
        <p14:creationId xmlns:p14="http://schemas.microsoft.com/office/powerpoint/2010/main" val="308832217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 </a:t>
            </a:r>
            <a:endParaRPr lang="en" dirty="0"/>
          </a:p>
        </p:txBody>
      </p:sp>
      <p:sp>
        <p:nvSpPr>
          <p:cNvPr id="521" name="Shape 521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-US" sz="2800" dirty="0"/>
              <a:t>ALTRUISTIC- unselfishly concerned for the welfare of others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CAJOLE- to persuade by flattery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28654"/>
            <a:ext cx="2227984" cy="22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772" y="4069774"/>
            <a:ext cx="2189552" cy="2286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86848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0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934" y="339557"/>
            <a:ext cx="9720072" cy="233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480" y="573208"/>
            <a:ext cx="10781185" cy="6059604"/>
          </a:xfrm>
        </p:spPr>
        <p:txBody>
          <a:bodyPr>
            <a:noAutofit/>
          </a:bodyPr>
          <a:lstStyle/>
          <a:p>
            <a:r>
              <a:rPr lang="en-US" sz="2400" dirty="0" smtClean="0"/>
              <a:t>Make sure phones are away, pencils are sharpened, and you are in your seat when the bell rings.</a:t>
            </a:r>
          </a:p>
          <a:p>
            <a:endParaRPr lang="en-US" sz="2400" dirty="0" smtClean="0"/>
          </a:p>
          <a:p>
            <a:r>
              <a:rPr lang="en-US" sz="2400" dirty="0" smtClean="0"/>
              <a:t>Honors: We will complete the warm up before you take the quiz</a:t>
            </a:r>
            <a:r>
              <a:rPr lang="en-US" sz="2400" dirty="0" smtClean="0"/>
              <a:t>. Turn in your </a:t>
            </a:r>
            <a:r>
              <a:rPr lang="en-US" sz="2400" smtClean="0"/>
              <a:t>study guide.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Standard: Have your warm up and Night books on your desk.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Phones should be off your desk and NO FOOD.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487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None/>
            </a:pPr>
            <a:r>
              <a:rPr lang="en" sz="4000" dirty="0"/>
              <a:t>Week 7: </a:t>
            </a:r>
          </a:p>
          <a:p>
            <a:pPr algn="ctr">
              <a:buNone/>
            </a:pPr>
            <a:r>
              <a:rPr lang="en" sz="4000" dirty="0"/>
              <a:t>Tuesday, 10/10</a:t>
            </a:r>
          </a:p>
        </p:txBody>
      </p:sp>
      <p:sp>
        <p:nvSpPr>
          <p:cNvPr id="527" name="Shape 5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400" dirty="0"/>
              <a:t>Grammar Rule: A </a:t>
            </a:r>
            <a:r>
              <a:rPr lang="en" sz="2400" b="1" dirty="0"/>
              <a:t>sentence</a:t>
            </a:r>
            <a:r>
              <a:rPr lang="en" sz="2400" dirty="0"/>
              <a:t>: can be classified, depending on its structure, as simple, compound, complex, or compound complex.</a:t>
            </a:r>
          </a:p>
          <a:p>
            <a:endParaRPr sz="2400" dirty="0"/>
          </a:p>
          <a:p>
            <a:pPr lvl="0" rtl="0">
              <a:buNone/>
            </a:pPr>
            <a:r>
              <a:rPr lang="en" sz="2400" dirty="0"/>
              <a:t>A </a:t>
            </a:r>
            <a:r>
              <a:rPr lang="en" sz="2400" b="1" dirty="0"/>
              <a:t>simple</a:t>
            </a:r>
            <a:r>
              <a:rPr lang="en" sz="2400" dirty="0"/>
              <a:t> sentence: contains one independent clause and no subordinate clauses. </a:t>
            </a:r>
          </a:p>
          <a:p>
            <a:endParaRPr sz="2400" dirty="0"/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sz="2400" b="1" dirty="0"/>
              <a:t>Example (do not copy):</a:t>
            </a:r>
            <a:r>
              <a:rPr lang="en" sz="2400" dirty="0"/>
              <a:t> Cora and Kareem bought party supplies at the mall.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89323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/>
              <a:t>Sentence Correction</a:t>
            </a:r>
          </a:p>
        </p:txBody>
      </p:sp>
      <p:sp>
        <p:nvSpPr>
          <p:cNvPr id="533" name="Shape 53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Copy the following sentence, correct if necessary, underline the clause(s), and identify the clauses.</a:t>
            </a:r>
          </a:p>
          <a:p>
            <a:endParaRPr sz="2800" dirty="0"/>
          </a:p>
          <a:p>
            <a:pPr>
              <a:buNone/>
            </a:pPr>
            <a:r>
              <a:rPr lang="en" sz="2800" dirty="0"/>
              <a:t>The mom gave a </a:t>
            </a:r>
            <a:r>
              <a:rPr lang="en" sz="2800" i="1" dirty="0"/>
              <a:t>cursory</a:t>
            </a:r>
            <a:r>
              <a:rPr lang="en" sz="2800" dirty="0"/>
              <a:t> glance to her child’s report card. </a:t>
            </a:r>
          </a:p>
        </p:txBody>
      </p:sp>
    </p:spTree>
    <p:extLst>
      <p:ext uri="{BB962C8B-B14F-4D97-AF65-F5344CB8AC3E}">
        <p14:creationId xmlns:p14="http://schemas.microsoft.com/office/powerpoint/2010/main" val="1116637937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539" name="Shape 539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-US" sz="2800" dirty="0"/>
              <a:t>CURSORY- performed with haste and little attention to detail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ENCROACH- to advance beyond limits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521" y="4231266"/>
            <a:ext cx="20669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371" y="4621790"/>
            <a:ext cx="24955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74516"/>
      </p:ext>
    </p:extLst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607</TotalTime>
  <Words>601</Words>
  <Application>Microsoft Office PowerPoint</Application>
  <PresentationFormat>Widescreen</PresentationFormat>
  <Paragraphs>79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Garamond</vt:lpstr>
      <vt:lpstr>Georgia</vt:lpstr>
      <vt:lpstr>Savon</vt:lpstr>
      <vt:lpstr>Week 7</vt:lpstr>
      <vt:lpstr>Week 7: Monday, 10/9</vt:lpstr>
      <vt:lpstr>Sentence Correction</vt:lpstr>
      <vt:lpstr>Vocabulary </vt:lpstr>
      <vt:lpstr>Tuesday</vt:lpstr>
      <vt:lpstr>Welcome</vt:lpstr>
      <vt:lpstr>Week 7:  Tuesday, 10/10</vt:lpstr>
      <vt:lpstr>Sentence Correction</vt:lpstr>
      <vt:lpstr>Vocabulary</vt:lpstr>
      <vt:lpstr>PSAT</vt:lpstr>
      <vt:lpstr>Week 7:  Wednesday, 10/11</vt:lpstr>
      <vt:lpstr>Sentence Correction</vt:lpstr>
      <vt:lpstr>Vocabulary</vt:lpstr>
      <vt:lpstr>Week 7: Thursday, 10/12</vt:lpstr>
      <vt:lpstr>Sentence Correction</vt:lpstr>
      <vt:lpstr>Vocabulary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6</dc:title>
  <dc:creator>Hickman, Kendra</dc:creator>
  <cp:lastModifiedBy>Hickman, Kendra</cp:lastModifiedBy>
  <cp:revision>10</cp:revision>
  <cp:lastPrinted>2017-10-05T17:28:20Z</cp:lastPrinted>
  <dcterms:created xsi:type="dcterms:W3CDTF">2017-10-05T17:26:19Z</dcterms:created>
  <dcterms:modified xsi:type="dcterms:W3CDTF">2017-10-10T12:37:30Z</dcterms:modified>
</cp:coreProperties>
</file>