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72" r:id="rId12"/>
    <p:sldId id="273" r:id="rId13"/>
    <p:sldId id="274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E8D86-EC0B-482E-99C4-B71AE9D513BD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BA852-7B88-4ACF-AEEE-9E20E9939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37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82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40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17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44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37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71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45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88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95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73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59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6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28302"/>
            <a:ext cx="8382000" cy="106984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  <a:latin typeface="Harrington" pitchFamily="82" charset="0"/>
              </a:rPr>
              <a:t>Response Booklet</a:t>
            </a:r>
            <a:endParaRPr lang="en-US" sz="6000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76400" y="1482482"/>
            <a:ext cx="4041648" cy="5375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C000"/>
                </a:solidFill>
                <a:latin typeface="Baskerville Old Face" pitchFamily="18" charset="0"/>
              </a:rPr>
              <a:t>Directions</a:t>
            </a: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1.Create your booklet.  You will need two sheets of construction paper and 9 sheets of notebook paper.</a:t>
            </a:r>
          </a:p>
          <a:p>
            <a:r>
              <a:rPr lang="en-US" dirty="0" smtClean="0">
                <a:latin typeface="Baskerville Old Face" pitchFamily="18" charset="0"/>
              </a:rPr>
              <a:t>2. Every day, during the last ten minutes of class, you will write a </a:t>
            </a:r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one page </a:t>
            </a:r>
            <a:r>
              <a:rPr lang="en-US" dirty="0" smtClean="0">
                <a:latin typeface="Baskerville Old Face" pitchFamily="18" charset="0"/>
              </a:rPr>
              <a:t>response for the question posted.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3. </a:t>
            </a:r>
            <a:r>
              <a:rPr lang="en-US" dirty="0">
                <a:latin typeface="Baskerville Old Face" pitchFamily="18" charset="0"/>
              </a:rPr>
              <a:t>P</a:t>
            </a:r>
            <a:r>
              <a:rPr lang="en-US" dirty="0" smtClean="0">
                <a:latin typeface="Baskerville Old Face" pitchFamily="18" charset="0"/>
              </a:rPr>
              <a:t>rovide your honest opinion!  Be sure to include textual evidence to support those opinions!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1660850"/>
            <a:ext cx="4041775" cy="53755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4. All Reponses must include at least one in-text citation.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b="1" dirty="0" smtClean="0">
                <a:latin typeface="Baskerville Old Face" pitchFamily="18" charset="0"/>
              </a:rPr>
              <a:t>                                                                                                           </a:t>
            </a:r>
            <a:r>
              <a:rPr lang="en-US" sz="4300" b="1" dirty="0">
                <a:solidFill>
                  <a:srgbClr val="FFC000"/>
                </a:solidFill>
                <a:latin typeface="Baskerville Old Face" pitchFamily="18" charset="0"/>
              </a:rPr>
              <a:t>Rubric</a:t>
            </a: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Entries explain why, rather than summarize.  </a:t>
            </a:r>
          </a:p>
          <a:p>
            <a:r>
              <a:rPr lang="en-US" dirty="0" smtClean="0">
                <a:latin typeface="Baskerville Old Face" pitchFamily="18" charset="0"/>
              </a:rPr>
              <a:t>Entries focus on scenes read for that day, and use the text as evidence in the explanation given. </a:t>
            </a:r>
          </a:p>
          <a:p>
            <a:r>
              <a:rPr lang="en-US" dirty="0" smtClean="0">
                <a:latin typeface="Baskerville Old Face" pitchFamily="18" charset="0"/>
              </a:rPr>
              <a:t> Entries are at least a page long. </a:t>
            </a:r>
          </a:p>
          <a:p>
            <a:r>
              <a:rPr lang="en-US" dirty="0" smtClean="0">
                <a:latin typeface="Baskerville Old Face" pitchFamily="18" charset="0"/>
              </a:rPr>
              <a:t>Entries are neat, legible, and mechanically correct.</a:t>
            </a:r>
            <a:br>
              <a:rPr lang="en-US" dirty="0" smtClean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pic>
        <p:nvPicPr>
          <p:cNvPr id="9" name="Picture 8" descr="Ohrduf_Gallows_Eisenh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28303"/>
            <a:ext cx="1163066" cy="955073"/>
          </a:xfrm>
          <a:prstGeom prst="ellipse">
            <a:avLst/>
          </a:prstGeom>
          <a:ln>
            <a:noFill/>
          </a:ln>
          <a:effectLst>
            <a:glow rad="101600">
              <a:srgbClr val="FFFFCC">
                <a:alpha val="60000"/>
              </a:srgbClr>
            </a:glow>
            <a:softEdge rad="112500"/>
          </a:effectLst>
        </p:spPr>
      </p:pic>
      <p:pic>
        <p:nvPicPr>
          <p:cNvPr id="10" name="Picture 9" descr="Ohrduf_Gallows_Eisenh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2385" y="480703"/>
            <a:ext cx="1163066" cy="955073"/>
          </a:xfrm>
          <a:prstGeom prst="ellipse">
            <a:avLst/>
          </a:prstGeom>
          <a:ln>
            <a:noFill/>
          </a:ln>
          <a:effectLst>
            <a:glow rad="101600">
              <a:srgbClr val="FFFFCC">
                <a:alpha val="6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5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697" y="0"/>
            <a:ext cx="9172303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latin typeface="High Tower Text" panose="02040502050506030303" pitchFamily="18" charset="0"/>
                <a:cs typeface="Apple Chancery"/>
              </a:rPr>
              <a:t>Note to Teacher: Booklets</a:t>
            </a:r>
            <a:endParaRPr lang="en-US" sz="6600" dirty="0">
              <a:solidFill>
                <a:srgbClr val="FFC000"/>
              </a:solidFill>
              <a:latin typeface="High Tower Text" panose="02040502050506030303" pitchFamily="18" charset="0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75358" y="1188670"/>
            <a:ext cx="8478896" cy="53820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en-US" sz="2000" dirty="0">
                <a:latin typeface="Book Antiqua" panose="02040602050305030304" pitchFamily="18" charset="0"/>
              </a:rPr>
              <a:t>Each time a chapter is completed, provide the response question for students to complete during class or for homework. </a:t>
            </a:r>
          </a:p>
          <a:p>
            <a:pPr>
              <a:buFont typeface="Wingdings" charset="2"/>
              <a:buChar char="v"/>
            </a:pPr>
            <a:endParaRPr lang="en-US" sz="2000" dirty="0">
              <a:latin typeface="Book Antiqua" panose="02040602050305030304" pitchFamily="18" charset="0"/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latin typeface="Book Antiqua" panose="02040602050305030304" pitchFamily="18" charset="0"/>
              </a:rPr>
              <a:t>Response booklets are usually due at the end of a unit unless the teacher will want to set a check point date at which student progress will be monitored. </a:t>
            </a:r>
          </a:p>
          <a:p>
            <a:pPr>
              <a:buFont typeface="Wingdings" charset="2"/>
              <a:buChar char="v"/>
            </a:pPr>
            <a:endParaRPr lang="en-US" sz="2000" dirty="0">
              <a:latin typeface="Book Antiqua" panose="02040602050305030304" pitchFamily="18" charset="0"/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latin typeface="Book Antiqua" panose="02040602050305030304" pitchFamily="18" charset="0"/>
              </a:rPr>
              <a:t>Response questions can also provide great in depth class discussions to help students understand difficult concepts or thoughts they may have at the end of a chapter.</a:t>
            </a:r>
          </a:p>
          <a:p>
            <a:pPr>
              <a:buFont typeface="Wingdings" charset="2"/>
              <a:buChar char="v"/>
            </a:pPr>
            <a:endParaRPr lang="en-US" sz="2000" dirty="0">
              <a:latin typeface="Book Antiqua" panose="02040602050305030304" pitchFamily="18" charset="0"/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latin typeface="Book Antiqua" panose="02040602050305030304" pitchFamily="18" charset="0"/>
              </a:rPr>
              <a:t>Response booklets can be given to both honors classes as well as standard.  Length may be shortened for standard classes.</a:t>
            </a:r>
          </a:p>
          <a:p>
            <a:pPr>
              <a:buFont typeface="Wingdings" charset="2"/>
              <a:buChar char="v"/>
            </a:pPr>
            <a:endParaRPr lang="en-US" sz="2000" dirty="0">
              <a:latin typeface="Book Antiqua" panose="02040602050305030304" pitchFamily="18" charset="0"/>
            </a:endParaRPr>
          </a:p>
          <a:p>
            <a:pPr>
              <a:buFont typeface="Wingdings" charset="2"/>
              <a:buChar char="v"/>
            </a:pPr>
            <a:r>
              <a:rPr lang="en-US" sz="2000" dirty="0">
                <a:latin typeface="Book Antiqua" panose="02040602050305030304" pitchFamily="18" charset="0"/>
              </a:rPr>
              <a:t>The questions can be given after every individual chapter or all together as a handout for students to complete if they choose to read ahead.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5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5448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FFC000"/>
                </a:solidFill>
                <a:latin typeface="Footlight MT Light" panose="0204060206030A020304" pitchFamily="18" charset="0"/>
                <a:cs typeface="Apple Chancery"/>
              </a:rPr>
              <a:t>Booklet Example</a:t>
            </a:r>
            <a:endParaRPr lang="en-US" sz="8800" dirty="0">
              <a:solidFill>
                <a:srgbClr val="FFC000"/>
              </a:solidFill>
              <a:latin typeface="Footlight MT Light" panose="0204060206030A020304" pitchFamily="18" charset="0"/>
              <a:cs typeface="Apple Chancery"/>
            </a:endParaRPr>
          </a:p>
        </p:txBody>
      </p:sp>
      <p:pic>
        <p:nvPicPr>
          <p:cNvPr id="7" name="Content Placeholder 6" descr="IMG_042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3325"/>
          <a:stretch>
            <a:fillRect/>
          </a:stretch>
        </p:blipFill>
        <p:spPr>
          <a:xfrm>
            <a:off x="1981200" y="1417638"/>
            <a:ext cx="4040188" cy="4871539"/>
          </a:xfrm>
        </p:spPr>
      </p:pic>
      <p:pic>
        <p:nvPicPr>
          <p:cNvPr id="8" name="Content Placeholder 7" descr="IMG_04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>
          <a:xfrm rot="10800000">
            <a:off x="6169025" y="1417639"/>
            <a:ext cx="4041775" cy="4708525"/>
          </a:xfrm>
        </p:spPr>
      </p:pic>
    </p:spTree>
    <p:extLst>
      <p:ext uri="{BB962C8B-B14F-4D97-AF65-F5344CB8AC3E}">
        <p14:creationId xmlns:p14="http://schemas.microsoft.com/office/powerpoint/2010/main" val="334260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ma 07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688" r="11688"/>
          <a:stretch>
            <a:fillRect/>
          </a:stretch>
        </p:blipFill>
        <p:spPr>
          <a:xfrm rot="5400000">
            <a:off x="1287215" y="1775385"/>
            <a:ext cx="5123982" cy="4408488"/>
          </a:xfrm>
          <a:prstGeom prst="rect">
            <a:avLst/>
          </a:prstGeom>
        </p:spPr>
      </p:pic>
      <p:pic>
        <p:nvPicPr>
          <p:cNvPr id="9" name="Content Placeholder 8" descr="Mama 07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9332" r="9332"/>
          <a:stretch>
            <a:fillRect/>
          </a:stretch>
        </p:blipFill>
        <p:spPr>
          <a:xfrm rot="5400000">
            <a:off x="5604699" y="2136514"/>
            <a:ext cx="5170429" cy="39512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155448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FFC000"/>
                </a:solidFill>
                <a:latin typeface="Footlight MT Light" panose="0204060206030A020304" pitchFamily="18" charset="0"/>
                <a:cs typeface="Apple Chancery"/>
              </a:rPr>
              <a:t>Booklet Example</a:t>
            </a:r>
            <a:endParaRPr lang="en-US" sz="8800" dirty="0">
              <a:solidFill>
                <a:srgbClr val="FFC000"/>
              </a:solidFill>
              <a:latin typeface="Footlight MT Light" panose="0204060206030A020304" pitchFamily="18" charset="0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31079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 algn="ctr" rtl="0">
              <a:buNone/>
            </a:pPr>
            <a:r>
              <a:rPr lang="en" sz="4000" dirty="0"/>
              <a:t>Week 5:</a:t>
            </a:r>
            <a:br>
              <a:rPr lang="en" sz="4000" dirty="0"/>
            </a:br>
            <a:r>
              <a:rPr lang="en" sz="4000" dirty="0"/>
              <a:t>Wednesday, 9/27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2800" b="1" dirty="0"/>
              <a:t>Grammar Rule:</a:t>
            </a:r>
            <a:r>
              <a:rPr lang="en" sz="2800" dirty="0"/>
              <a:t> </a:t>
            </a:r>
          </a:p>
          <a:p>
            <a:pPr lvl="0" rtl="0">
              <a:buNone/>
            </a:pPr>
            <a:r>
              <a:rPr lang="en" sz="2800" b="1" dirty="0"/>
              <a:t>A phrase:</a:t>
            </a:r>
            <a:r>
              <a:rPr lang="en" sz="2800" dirty="0"/>
              <a:t> is a group of words that does not contain a subject and a verb.  A phrase by itself is a fragment.</a:t>
            </a:r>
          </a:p>
          <a:p>
            <a:endParaRPr sz="2800" dirty="0"/>
          </a:p>
          <a:p>
            <a:pPr lvl="0" rtl="0">
              <a:buNone/>
            </a:pPr>
            <a:r>
              <a:rPr lang="en" sz="2800" b="1" dirty="0"/>
              <a:t>Example (do not copy): </a:t>
            </a:r>
            <a:r>
              <a:rPr lang="en" sz="2800" dirty="0"/>
              <a:t>Our class interested in deserts.  </a:t>
            </a:r>
            <a:r>
              <a:rPr lang="en" sz="2800" b="1" dirty="0"/>
              <a:t>Corrected: </a:t>
            </a:r>
            <a:r>
              <a:rPr lang="en" sz="2800" dirty="0"/>
              <a:t>Our class </a:t>
            </a:r>
            <a:r>
              <a:rPr lang="en" sz="2800" u="sng" dirty="0"/>
              <a:t>was</a:t>
            </a:r>
            <a:r>
              <a:rPr lang="en" sz="2800" dirty="0"/>
              <a:t> interested in deserts.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3848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/>
              <a:t>Sentence Correction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2800" b="1" dirty="0"/>
              <a:t>Copy and correct the following sentence:</a:t>
            </a:r>
          </a:p>
          <a:p>
            <a:endParaRPr sz="2800" dirty="0"/>
          </a:p>
          <a:p>
            <a:endParaRPr sz="2800" dirty="0"/>
          </a:p>
          <a:p>
            <a:pPr>
              <a:buNone/>
            </a:pPr>
            <a:r>
              <a:rPr lang="en" sz="2800" dirty="0"/>
              <a:t>The</a:t>
            </a:r>
            <a:r>
              <a:rPr lang="en" sz="2800" i="1" dirty="0"/>
              <a:t> gregarious</a:t>
            </a:r>
            <a:r>
              <a:rPr lang="en" sz="2800" dirty="0"/>
              <a:t> sorority sisters who loved each other. </a:t>
            </a:r>
          </a:p>
        </p:txBody>
      </p:sp>
    </p:spTree>
    <p:extLst>
      <p:ext uri="{BB962C8B-B14F-4D97-AF65-F5344CB8AC3E}">
        <p14:creationId xmlns:p14="http://schemas.microsoft.com/office/powerpoint/2010/main" val="1505919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401" name="Shape 401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>
              <a:buNone/>
            </a:pPr>
            <a:r>
              <a:rPr lang="en-US" sz="2800" dirty="0"/>
              <a:t>GREGARIOUS- sociable</a:t>
            </a:r>
          </a:p>
          <a:p>
            <a:pPr lvl="0">
              <a:buNone/>
            </a:pPr>
            <a:endParaRPr lang="e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JUXTAPOSE- to place side by side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" sz="2800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1" y="38909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047992"/>
            <a:ext cx="2314575" cy="166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65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 algn="ctr" rtl="0">
              <a:buNone/>
            </a:pPr>
            <a:r>
              <a:rPr lang="en" sz="4000" dirty="0"/>
              <a:t>Week 5:</a:t>
            </a:r>
          </a:p>
          <a:p>
            <a:pPr lvl="0" algn="ctr" rtl="0">
              <a:buNone/>
            </a:pPr>
            <a:r>
              <a:rPr lang="en" sz="4000" dirty="0"/>
              <a:t>Thursday, 9/28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Grammar Rule: </a:t>
            </a:r>
          </a:p>
          <a:p>
            <a:pPr marL="45720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b="1" dirty="0"/>
              <a:t>A clause:</a:t>
            </a:r>
            <a:r>
              <a:rPr lang="en" sz="2400" dirty="0"/>
              <a:t> is a group of words that has a subject and a verb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/>
              <a:t>Independent clause:</a:t>
            </a:r>
            <a:r>
              <a:rPr lang="en" sz="2000" dirty="0"/>
              <a:t> is a complete thought and can stand alone as a sentence.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/>
              <a:t>Subordinate (dependent) clause:</a:t>
            </a:r>
            <a:r>
              <a:rPr lang="en" sz="2000" dirty="0"/>
              <a:t> does not express a complete thought and is a fragment.</a:t>
            </a:r>
          </a:p>
          <a:p>
            <a:pPr lvl="0" rtl="0">
              <a:buNone/>
            </a:pPr>
            <a:r>
              <a:rPr lang="en" sz="2400" b="1" dirty="0"/>
              <a:t>Example (do not copy):</a:t>
            </a:r>
            <a:r>
              <a:rPr lang="en" sz="2400" dirty="0"/>
              <a:t> When flocks of scarlet ibises come to roost in the mangrove trees of the Caroni Swamp. ( subordinate clause...not a complete thought)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1657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/>
              <a:t>Sentence Correction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200" b="1" dirty="0"/>
              <a:t>Copy and correct the following sentence:</a:t>
            </a:r>
          </a:p>
          <a:p>
            <a:endParaRPr sz="3200" dirty="0"/>
          </a:p>
          <a:p>
            <a:pPr lvl="0" rtl="0">
              <a:buNone/>
            </a:pPr>
            <a:r>
              <a:rPr lang="en" sz="3200" dirty="0"/>
              <a:t>Because their daughter’s boyfriend was extremely </a:t>
            </a:r>
            <a:r>
              <a:rPr lang="en" sz="3200" i="1" dirty="0"/>
              <a:t>urbane</a:t>
            </a:r>
            <a:r>
              <a:rPr lang="en" sz="3200" dirty="0"/>
              <a:t>. </a:t>
            </a:r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892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419" name="Shape 41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800" dirty="0"/>
              <a:t>RANCOR- hostility </a:t>
            </a:r>
          </a:p>
          <a:p>
            <a:pPr marL="0" indent="0">
              <a:buNone/>
            </a:pPr>
            <a:endParaRPr lang="en-US" sz="2800" dirty="0"/>
          </a:p>
          <a:p>
            <a:pPr lvl="0" rtl="0">
              <a:buNone/>
            </a:pPr>
            <a:endParaRPr lang="e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URBANE- polite, suave, and cultivated in manner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9" y="3688257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45" y="4090967"/>
            <a:ext cx="1626397" cy="197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653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34" y="339557"/>
            <a:ext cx="9720072" cy="233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80" y="573208"/>
            <a:ext cx="10781185" cy="4954136"/>
          </a:xfrm>
        </p:spPr>
        <p:txBody>
          <a:bodyPr>
            <a:noAutofit/>
          </a:bodyPr>
          <a:lstStyle/>
          <a:p>
            <a:r>
              <a:rPr lang="en-US" sz="3600" dirty="0" smtClean="0"/>
              <a:t>Make sure phones are away, pencils are sharpened, and you are in your seat when the bell rings.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Honors –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smtClean="0">
                <a:solidFill>
                  <a:srgbClr val="FF0000"/>
                </a:solidFill>
              </a:rPr>
              <a:t>Standard 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62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Week 5:</a:t>
            </a:r>
            <a:br>
              <a:rPr lang="en" sz="3200" dirty="0"/>
            </a:br>
            <a:r>
              <a:rPr lang="en" sz="3200" dirty="0"/>
              <a:t>Monday, 9/25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200" b="1" dirty="0"/>
              <a:t>Grammar Rule:</a:t>
            </a:r>
            <a:r>
              <a:rPr lang="en" sz="3200" dirty="0"/>
              <a:t> Complete sentences: must have a subject, have a verb, and express a complete thought.</a:t>
            </a:r>
          </a:p>
          <a:p>
            <a:endParaRPr sz="3200" dirty="0"/>
          </a:p>
          <a:p>
            <a:pPr>
              <a:buNone/>
            </a:pPr>
            <a:r>
              <a:rPr lang="en" sz="3200" b="1" dirty="0"/>
              <a:t>Example (do not copy): </a:t>
            </a:r>
            <a:r>
              <a:rPr lang="en" sz="3200" dirty="0"/>
              <a:t>A tarantula is a large, hairy spider.</a:t>
            </a:r>
          </a:p>
        </p:txBody>
      </p:sp>
    </p:spTree>
    <p:extLst>
      <p:ext uri="{BB962C8B-B14F-4D97-AF65-F5344CB8AC3E}">
        <p14:creationId xmlns:p14="http://schemas.microsoft.com/office/powerpoint/2010/main" val="1297472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/>
              <a:t>Sentence Correction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2800" b="1" dirty="0"/>
              <a:t>Copy and correct the following sentence: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sz="2800" dirty="0"/>
          </a:p>
          <a:p>
            <a:pPr>
              <a:buNone/>
            </a:pPr>
            <a:r>
              <a:rPr lang="en" sz="2800" dirty="0"/>
              <a:t>The actor mad because he did not receive </a:t>
            </a:r>
            <a:r>
              <a:rPr lang="en" sz="2800" i="1" dirty="0"/>
              <a:t>adulation</a:t>
            </a:r>
            <a:r>
              <a:rPr lang="en" sz="2800" dirty="0"/>
              <a:t> from the fans at the end of the show.</a:t>
            </a:r>
          </a:p>
        </p:txBody>
      </p:sp>
    </p:spTree>
    <p:extLst>
      <p:ext uri="{BB962C8B-B14F-4D97-AF65-F5344CB8AC3E}">
        <p14:creationId xmlns:p14="http://schemas.microsoft.com/office/powerpoint/2010/main" val="238878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365" name="Shape 36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fontAlgn="base"/>
            <a:r>
              <a:rPr lang="en-US" sz="2800" dirty="0"/>
              <a:t>ADULATION- excessive flattery</a:t>
            </a:r>
          </a:p>
          <a:p>
            <a:pPr marL="0" indent="0" fontAlgn="base">
              <a:buNone/>
            </a:pPr>
            <a:endParaRPr lang="en-US" sz="2800" dirty="0"/>
          </a:p>
          <a:p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BUTTRESS- to support or strengthen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787775"/>
            <a:ext cx="2419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886201"/>
            <a:ext cx="262413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01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 algn="ctr" rtl="0">
              <a:buNone/>
            </a:pPr>
            <a:r>
              <a:rPr lang="en" sz="4000" dirty="0"/>
              <a:t>Week 5:</a:t>
            </a:r>
            <a:br>
              <a:rPr lang="en" sz="4000" dirty="0"/>
            </a:br>
            <a:r>
              <a:rPr lang="en" sz="4000" dirty="0"/>
              <a:t>Tuesday, 9/26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759725" y="1613848"/>
            <a:ext cx="10972800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2400" b="1" dirty="0"/>
              <a:t>Grammar Rule:</a:t>
            </a:r>
            <a:r>
              <a:rPr lang="en" sz="2400" dirty="0"/>
              <a:t> </a:t>
            </a:r>
          </a:p>
          <a:p>
            <a:pPr lvl="0" rtl="0">
              <a:buNone/>
            </a:pPr>
            <a:r>
              <a:rPr lang="en" sz="2400" b="1" dirty="0"/>
              <a:t>Sentence fragment:</a:t>
            </a:r>
            <a:r>
              <a:rPr lang="en" sz="2400" dirty="0"/>
              <a:t> a group of words that is only part of a sentence and should be corrected to be a complete sentence.</a:t>
            </a:r>
          </a:p>
          <a:p>
            <a:endParaRPr sz="2400" dirty="0"/>
          </a:p>
          <a:p>
            <a:pPr lvl="0" rtl="0">
              <a:buNone/>
            </a:pPr>
            <a:r>
              <a:rPr lang="en" sz="2400" b="1" dirty="0"/>
              <a:t>Example (do not copy): </a:t>
            </a:r>
            <a:r>
              <a:rPr lang="en" sz="2400" dirty="0"/>
              <a:t>Some tarantulas of South America to a body length of 3 ½ inches.</a:t>
            </a:r>
          </a:p>
          <a:p>
            <a:pPr lvl="0" rtl="0">
              <a:buNone/>
            </a:pPr>
            <a:r>
              <a:rPr lang="en" sz="2400" b="1" dirty="0"/>
              <a:t>Corrected: </a:t>
            </a:r>
            <a:r>
              <a:rPr lang="en" sz="2400" dirty="0"/>
              <a:t>Some tarantulas of South America </a:t>
            </a:r>
            <a:r>
              <a:rPr lang="en" sz="2400" u="sng" dirty="0"/>
              <a:t>grow </a:t>
            </a:r>
            <a:r>
              <a:rPr lang="en" sz="2400" dirty="0"/>
              <a:t>to a body length of 3 ½ inches.</a:t>
            </a:r>
          </a:p>
        </p:txBody>
      </p:sp>
    </p:spTree>
    <p:extLst>
      <p:ext uri="{BB962C8B-B14F-4D97-AF65-F5344CB8AC3E}">
        <p14:creationId xmlns:p14="http://schemas.microsoft.com/office/powerpoint/2010/main" val="1265602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/>
              <a:t>Sentence Correction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200" b="1" dirty="0"/>
              <a:t>Copy and correct the following sentence:</a:t>
            </a:r>
          </a:p>
          <a:p>
            <a:endParaRPr sz="3200" dirty="0"/>
          </a:p>
          <a:p>
            <a:pPr>
              <a:buNone/>
            </a:pPr>
            <a:r>
              <a:rPr lang="en" sz="3200" dirty="0"/>
              <a:t>Because he felt an </a:t>
            </a:r>
            <a:r>
              <a:rPr lang="en" sz="3200" i="1" dirty="0"/>
              <a:t>effusive</a:t>
            </a:r>
            <a:r>
              <a:rPr lang="en" sz="3200" dirty="0"/>
              <a:t> love for the princess, he diamond ring to impress her and hopefully win her affection. </a:t>
            </a:r>
          </a:p>
        </p:txBody>
      </p:sp>
    </p:spTree>
    <p:extLst>
      <p:ext uri="{BB962C8B-B14F-4D97-AF65-F5344CB8AC3E}">
        <p14:creationId xmlns:p14="http://schemas.microsoft.com/office/powerpoint/2010/main" val="3401384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383" name="Shape 38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8100" indent="0">
              <a:buClr>
                <a:schemeClr val="dk1"/>
              </a:buClr>
              <a:buSzPct val="166666"/>
              <a:buNone/>
            </a:pPr>
            <a:r>
              <a:rPr lang="en-US" sz="2800" dirty="0"/>
              <a:t>CONTRITE- feeling or expressing remorse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endParaRPr lang="e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EFFUSIVE -overflowing (usually referring to emotions)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29" y="3845878"/>
            <a:ext cx="1897021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10464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453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6099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i="1" dirty="0">
                <a:solidFill>
                  <a:srgbClr val="FFC000"/>
                </a:solidFill>
                <a:latin typeface="High Tower Text" panose="02040502050506030303" pitchFamily="18" charset="0"/>
                <a:cs typeface="Apple Chancery"/>
              </a:rPr>
              <a:t>Night </a:t>
            </a:r>
            <a:r>
              <a:rPr lang="en-US" sz="13800" dirty="0">
                <a:latin typeface="High Tower Text" panose="02040502050506030303" pitchFamily="18" charset="0"/>
                <a:cs typeface="Apple Chancery"/>
              </a:rPr>
              <a:t>Response Booklet</a:t>
            </a:r>
            <a:endParaRPr lang="en-US" sz="13800" dirty="0">
              <a:latin typeface="High Tower Text" panose="02040502050506030303" pitchFamily="18" charset="0"/>
              <a:cs typeface="Apple Chancery"/>
            </a:endParaRPr>
          </a:p>
        </p:txBody>
      </p:sp>
      <p:pic>
        <p:nvPicPr>
          <p:cNvPr id="4" name="Picture 3" descr="Ohrduf_Gallows_Eisenh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931" y="1017730"/>
            <a:ext cx="1828800" cy="1501752"/>
          </a:xfrm>
          <a:prstGeom prst="ellipse">
            <a:avLst/>
          </a:prstGeom>
          <a:ln>
            <a:noFill/>
          </a:ln>
          <a:effectLst>
            <a:glow rad="101600">
              <a:srgbClr val="FFFFCC">
                <a:alpha val="60000"/>
              </a:srgbClr>
            </a:glow>
            <a:softEdge rad="112500"/>
          </a:effectLst>
        </p:spPr>
      </p:pic>
      <p:pic>
        <p:nvPicPr>
          <p:cNvPr id="5" name="Picture 4" descr="Ohrduf_Gallows_Eisenh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1750" y="5425440"/>
            <a:ext cx="1405177" cy="1153886"/>
          </a:xfrm>
          <a:prstGeom prst="ellipse">
            <a:avLst/>
          </a:prstGeom>
          <a:ln>
            <a:noFill/>
          </a:ln>
          <a:effectLst>
            <a:glow rad="101600">
              <a:srgbClr val="FFFFCC">
                <a:alpha val="6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078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</TotalTime>
  <Words>569</Words>
  <Application>Microsoft Office PowerPoint</Application>
  <PresentationFormat>Widescreen</PresentationFormat>
  <Paragraphs>80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Apple Chancery</vt:lpstr>
      <vt:lpstr>Arial</vt:lpstr>
      <vt:lpstr>Baskerville Old Face</vt:lpstr>
      <vt:lpstr>Book Antiqua</vt:lpstr>
      <vt:lpstr>Calibri</vt:lpstr>
      <vt:lpstr>Century Gothic</vt:lpstr>
      <vt:lpstr>Courier New</vt:lpstr>
      <vt:lpstr>Footlight MT Light</vt:lpstr>
      <vt:lpstr>Garamond</vt:lpstr>
      <vt:lpstr>Georgia</vt:lpstr>
      <vt:lpstr>Harrington</vt:lpstr>
      <vt:lpstr>High Tower Text</vt:lpstr>
      <vt:lpstr>Wingdings</vt:lpstr>
      <vt:lpstr>Savon</vt:lpstr>
      <vt:lpstr>Week 5</vt:lpstr>
      <vt:lpstr>Welcome</vt:lpstr>
      <vt:lpstr>Week 5: Monday, 9/25</vt:lpstr>
      <vt:lpstr>Sentence Correction</vt:lpstr>
      <vt:lpstr>Vocabulary</vt:lpstr>
      <vt:lpstr>Week 5: Tuesday, 9/26</vt:lpstr>
      <vt:lpstr>Sentence Correction</vt:lpstr>
      <vt:lpstr>Vocabulary</vt:lpstr>
      <vt:lpstr>PowerPoint Presentation</vt:lpstr>
      <vt:lpstr>Response Booklet</vt:lpstr>
      <vt:lpstr>Note to Teacher: Booklets</vt:lpstr>
      <vt:lpstr>Booklet Example</vt:lpstr>
      <vt:lpstr>Booklet Example</vt:lpstr>
      <vt:lpstr>Week 5: Wednesday, 9/27</vt:lpstr>
      <vt:lpstr>Sentence Correction</vt:lpstr>
      <vt:lpstr>Vocabulary</vt:lpstr>
      <vt:lpstr>Week 5: Thursday, 9/28</vt:lpstr>
      <vt:lpstr>Sentence Correction</vt:lpstr>
      <vt:lpstr>Vocabulary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</dc:title>
  <dc:creator>Hickman, Kendra</dc:creator>
  <cp:lastModifiedBy>Hickman, Kendra</cp:lastModifiedBy>
  <cp:revision>3</cp:revision>
  <dcterms:created xsi:type="dcterms:W3CDTF">2017-09-20T20:10:45Z</dcterms:created>
  <dcterms:modified xsi:type="dcterms:W3CDTF">2017-09-22T21:21:28Z</dcterms:modified>
</cp:coreProperties>
</file>