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81C98-7BDE-440C-B8FE-7A1E463F2897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15FA2-3627-43B7-B6D6-9A0F72F67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9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3112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21475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5544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3971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365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5244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717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0483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4069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8399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90136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025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875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893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4 Warm 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0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3600" dirty="0">
                <a:solidFill>
                  <a:schemeClr val="tx1"/>
                </a:solidFill>
              </a:rPr>
              <a:t>
Week 4: </a:t>
            </a:r>
            <a:br>
              <a:rPr lang="en" sz="3600" dirty="0">
                <a:solidFill>
                  <a:schemeClr val="tx1"/>
                </a:solidFill>
              </a:rPr>
            </a:br>
            <a:r>
              <a:rPr lang="en" sz="3600" dirty="0">
                <a:solidFill>
                  <a:schemeClr val="tx1"/>
                </a:solidFill>
              </a:rPr>
              <a:t>Wednesday, 9/20</a:t>
            </a:r>
          </a:p>
          <a:p>
            <a:endParaRPr dirty="0"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Rule/Part of Speech: Subordinating Conjunctions: </a:t>
            </a:r>
            <a:r>
              <a:rPr lang="en" sz="2800" dirty="0"/>
              <a:t>conjunctions that are used at the beginning of subordinating clauses to connect unequal parts.</a:t>
            </a:r>
          </a:p>
          <a:p>
            <a:endParaRPr sz="2800" dirty="0"/>
          </a:p>
          <a:p>
            <a:pPr lvl="0" rtl="0">
              <a:buNone/>
            </a:pPr>
            <a:r>
              <a:rPr lang="en" sz="2800" b="1" dirty="0"/>
              <a:t>Example (do not copy):</a:t>
            </a:r>
            <a:r>
              <a:rPr lang="en" sz="2800" dirty="0"/>
              <a:t> </a:t>
            </a:r>
            <a:r>
              <a:rPr lang="en" sz="2800" u="sng" dirty="0"/>
              <a:t>After</a:t>
            </a:r>
            <a:r>
              <a:rPr lang="en" sz="2800" dirty="0"/>
              <a:t> the rainstorm, he had to go out into the yard to pick up debris  </a:t>
            </a:r>
            <a:r>
              <a:rPr lang="en" sz="2800" u="sng" dirty="0"/>
              <a:t>because</a:t>
            </a:r>
            <a:r>
              <a:rPr lang="en" sz="2800" dirty="0"/>
              <a:t> it was blocking his driveway.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6991683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Sentence Correction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the following sentence and correct by adding the appropriate </a:t>
            </a:r>
            <a:r>
              <a:rPr lang="en" sz="2800" b="1" dirty="0"/>
              <a:t>subordinating conjunction.</a:t>
            </a:r>
          </a:p>
          <a:p>
            <a:endParaRPr sz="2800" dirty="0"/>
          </a:p>
          <a:p>
            <a:endParaRPr sz="2800" dirty="0"/>
          </a:p>
          <a:p>
            <a:pPr>
              <a:buNone/>
            </a:pPr>
            <a:r>
              <a:rPr lang="en" sz="2800" dirty="0"/>
              <a:t>________ the </a:t>
            </a:r>
            <a:r>
              <a:rPr lang="en" sz="2800" i="1" dirty="0"/>
              <a:t>garrulous</a:t>
            </a:r>
            <a:r>
              <a:rPr lang="en" sz="2800" dirty="0"/>
              <a:t> students refused to quiet down, the teacher decided to give them a pop quiz on the notes.</a:t>
            </a:r>
          </a:p>
        </p:txBody>
      </p:sp>
    </p:spTree>
    <p:extLst>
      <p:ext uri="{BB962C8B-B14F-4D97-AF65-F5344CB8AC3E}">
        <p14:creationId xmlns:p14="http://schemas.microsoft.com/office/powerpoint/2010/main" val="466658161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323" name="Shape 32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95300" indent="-457200">
              <a:buClr>
                <a:schemeClr val="dk1"/>
              </a:buClr>
              <a:buSzPct val="166666"/>
            </a:pPr>
            <a:r>
              <a:rPr lang="en-US" sz="2800" dirty="0"/>
              <a:t>GARRULOUS-talkative </a:t>
            </a:r>
          </a:p>
          <a:p>
            <a:pPr marL="38100" indent="0">
              <a:buClr>
                <a:schemeClr val="dk1"/>
              </a:buClr>
              <a:buSzPct val="166666"/>
              <a:buNone/>
            </a:pP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INVOKE- to enforce or put into operation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02881"/>
            <a:ext cx="2268940" cy="194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457" y="3830311"/>
            <a:ext cx="2105310" cy="201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939162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3600" dirty="0">
                <a:solidFill>
                  <a:schemeClr val="tx1"/>
                </a:solidFill>
              </a:rPr>
              <a:t>Week 4: </a:t>
            </a:r>
            <a:br>
              <a:rPr lang="en" sz="3600" dirty="0">
                <a:solidFill>
                  <a:schemeClr val="tx1"/>
                </a:solidFill>
              </a:rPr>
            </a:br>
            <a:r>
              <a:rPr lang="en" sz="3600" dirty="0">
                <a:solidFill>
                  <a:schemeClr val="tx1"/>
                </a:solidFill>
              </a:rPr>
              <a:t>Thursday, 9/21</a:t>
            </a:r>
          </a:p>
        </p:txBody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b="1" dirty="0"/>
              <a:t>Grammar Rule/Part of Speech: Interjections: </a:t>
            </a:r>
            <a:r>
              <a:rPr lang="en" sz="3200" dirty="0"/>
              <a:t>express emotion.  They have no grammatical relation to the rest of the sentence.</a:t>
            </a:r>
          </a:p>
          <a:p>
            <a:endParaRPr sz="3200" dirty="0"/>
          </a:p>
          <a:p>
            <a:pPr>
              <a:buNone/>
            </a:pPr>
            <a:r>
              <a:rPr lang="en" sz="3200" b="1" dirty="0"/>
              <a:t>Example (do not copy): </a:t>
            </a:r>
            <a:r>
              <a:rPr lang="en" sz="3200" u="sng" dirty="0"/>
              <a:t>Well</a:t>
            </a:r>
            <a:r>
              <a:rPr lang="en" sz="3200" dirty="0"/>
              <a:t>, I’m just not sure.</a:t>
            </a:r>
          </a:p>
        </p:txBody>
      </p:sp>
    </p:spTree>
    <p:extLst>
      <p:ext uri="{BB962C8B-B14F-4D97-AF65-F5344CB8AC3E}">
        <p14:creationId xmlns:p14="http://schemas.microsoft.com/office/powerpoint/2010/main" val="3451715913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Sentence Correction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and correct the following sentence by adding an appropriate </a:t>
            </a:r>
            <a:r>
              <a:rPr lang="en" sz="2800" b="1" dirty="0"/>
              <a:t>interjection</a:t>
            </a:r>
            <a:r>
              <a:rPr lang="en" sz="2800" dirty="0"/>
              <a:t>:</a:t>
            </a:r>
          </a:p>
          <a:p>
            <a:endParaRPr sz="2800" dirty="0"/>
          </a:p>
          <a:p>
            <a:endParaRPr sz="2800" dirty="0"/>
          </a:p>
          <a:p>
            <a:pPr lvl="0" rtl="0">
              <a:buNone/>
            </a:pPr>
            <a:r>
              <a:rPr lang="en" sz="2800" dirty="0"/>
              <a:t>______! The </a:t>
            </a:r>
            <a:r>
              <a:rPr lang="en" sz="2800" i="1" dirty="0"/>
              <a:t>unassuming </a:t>
            </a:r>
            <a:r>
              <a:rPr lang="en" sz="2800" dirty="0"/>
              <a:t>robber was able to steal a ton of clothes without ever being noticed or caught.</a:t>
            </a: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85819953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341" name="Shape 341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95300" indent="-457200">
              <a:buClr>
                <a:schemeClr val="dk1"/>
              </a:buClr>
              <a:buSzPct val="166666"/>
            </a:pPr>
            <a:r>
              <a:rPr lang="en-US" sz="2800" dirty="0"/>
              <a:t>QUELL- to put down forcibly</a:t>
            </a:r>
          </a:p>
          <a:p>
            <a:pPr marL="38100" indent="0">
              <a:buClr>
                <a:schemeClr val="dk1"/>
              </a:buClr>
              <a:buSzPct val="166666"/>
              <a:buNone/>
            </a:pP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UNASSUMING -not showy or arrogant; modest; plain 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4" y="3862389"/>
            <a:ext cx="25431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782" y="3651929"/>
            <a:ext cx="1325563" cy="2010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053432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34" y="339557"/>
            <a:ext cx="9720072" cy="233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480" y="573208"/>
            <a:ext cx="10781185" cy="4954136"/>
          </a:xfrm>
        </p:spPr>
        <p:txBody>
          <a:bodyPr>
            <a:noAutofit/>
          </a:bodyPr>
          <a:lstStyle/>
          <a:p>
            <a:r>
              <a:rPr lang="en-US" sz="3600" dirty="0" smtClean="0"/>
              <a:t>Make sure phones are away, pencils are sharpened, and you are in your seat when the bell rings.</a:t>
            </a:r>
          </a:p>
          <a:p>
            <a:endParaRPr lang="en-US" sz="3600" dirty="0"/>
          </a:p>
          <a:p>
            <a:r>
              <a:rPr lang="en-US" sz="3600" dirty="0" smtClean="0"/>
              <a:t>Honors – “On Seeing England for the First Time” Work – Have it </a:t>
            </a:r>
            <a:r>
              <a:rPr lang="en-US" sz="3600" smtClean="0"/>
              <a:t>on your desk.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Standard – “Funny in Farsi” work</a:t>
            </a:r>
          </a:p>
          <a:p>
            <a:endParaRPr lang="en-US" sz="3600" dirty="0"/>
          </a:p>
          <a:p>
            <a:r>
              <a:rPr lang="en-US" sz="3600" dirty="0" smtClean="0"/>
              <a:t>Tutoring Wednesday</a:t>
            </a:r>
            <a:endParaRPr lang="en-US" sz="3600" dirty="0"/>
          </a:p>
          <a:p>
            <a:r>
              <a:rPr lang="en-US" sz="3600" dirty="0" smtClean="0"/>
              <a:t>Narrative Assessment and Warm Up Quiz Friday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55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marL="2743200" indent="457200"/>
            <a:r>
              <a:rPr lang="en" sz="3600" dirty="0">
                <a:solidFill>
                  <a:schemeClr val="tx1"/>
                </a:solidFill>
              </a:rPr>
              <a:t>
</a:t>
            </a:r>
            <a:r>
              <a:rPr lang="en" sz="4000" dirty="0">
                <a:solidFill>
                  <a:schemeClr val="tx1"/>
                </a:solidFill>
              </a:rPr>
              <a:t>Week 4: </a:t>
            </a:r>
            <a:br>
              <a:rPr lang="en" sz="4000" dirty="0">
                <a:solidFill>
                  <a:schemeClr val="tx1"/>
                </a:solidFill>
              </a:rPr>
            </a:br>
            <a:r>
              <a:rPr lang="en" sz="4000" dirty="0">
                <a:solidFill>
                  <a:schemeClr val="tx1"/>
                </a:solidFill>
              </a:rPr>
              <a:t>Monday, 9/18</a:t>
            </a:r>
          </a:p>
          <a:p>
            <a:endParaRPr dirty="0"/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4000" b="1" dirty="0"/>
              <a:t>Grammar Rule/Part of Speech: Prepositions: </a:t>
            </a:r>
            <a:r>
              <a:rPr lang="en" sz="4000" dirty="0"/>
              <a:t>words that show the relationship of a noun or pronoun, called the </a:t>
            </a:r>
            <a:r>
              <a:rPr lang="en" sz="4000" i="1" dirty="0"/>
              <a:t>object of the preposition, </a:t>
            </a:r>
            <a:r>
              <a:rPr lang="en" sz="4000" dirty="0"/>
              <a:t>to another word.</a:t>
            </a:r>
          </a:p>
          <a:p>
            <a:endParaRPr sz="4000" dirty="0"/>
          </a:p>
          <a:p>
            <a:pPr>
              <a:buNone/>
            </a:pPr>
            <a:r>
              <a:rPr lang="en" sz="4000" dirty="0"/>
              <a:t>Example (do not copy): I rode </a:t>
            </a:r>
            <a:r>
              <a:rPr lang="en" sz="4000" u="sng" dirty="0"/>
              <a:t>past</a:t>
            </a:r>
            <a:r>
              <a:rPr lang="en" sz="4000" dirty="0"/>
              <a:t> the village, </a:t>
            </a:r>
            <a:r>
              <a:rPr lang="en" sz="4000" u="sng" dirty="0"/>
              <a:t>through</a:t>
            </a:r>
            <a:r>
              <a:rPr lang="en" sz="4000" dirty="0"/>
              <a:t> the woods, </a:t>
            </a:r>
            <a:r>
              <a:rPr lang="en" sz="4000" u="sng" dirty="0"/>
              <a:t>towards</a:t>
            </a:r>
            <a:r>
              <a:rPr lang="en" sz="4000" dirty="0"/>
              <a:t> the city and </a:t>
            </a:r>
            <a:r>
              <a:rPr lang="en" sz="4000" u="sng" dirty="0"/>
              <a:t>near</a:t>
            </a:r>
            <a:r>
              <a:rPr lang="en" sz="4000" dirty="0"/>
              <a:t> the sea</a:t>
            </a:r>
            <a:r>
              <a:rPr lang="en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28748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Sentence Correction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4400" dirty="0"/>
              <a:t>Copy and correct the following sentence by adding appropriate </a:t>
            </a:r>
            <a:r>
              <a:rPr lang="en" sz="4400" b="1" dirty="0"/>
              <a:t>prepositions:</a:t>
            </a:r>
          </a:p>
          <a:p>
            <a:endParaRPr sz="4400" dirty="0"/>
          </a:p>
          <a:p>
            <a:pPr>
              <a:buNone/>
            </a:pPr>
            <a:r>
              <a:rPr lang="en" sz="4400" dirty="0"/>
              <a:t>The young man </a:t>
            </a:r>
            <a:r>
              <a:rPr lang="en" sz="4400" i="1" dirty="0"/>
              <a:t>admonished</a:t>
            </a:r>
            <a:r>
              <a:rPr lang="en" sz="4400" dirty="0"/>
              <a:t> his friend for sneaking ______ the complex. He thought it was risky for his friend to climb ______ a wall and crawl _______ the shrubbery to gain access.</a:t>
            </a:r>
          </a:p>
        </p:txBody>
      </p:sp>
    </p:spTree>
    <p:extLst>
      <p:ext uri="{BB962C8B-B14F-4D97-AF65-F5344CB8AC3E}">
        <p14:creationId xmlns:p14="http://schemas.microsoft.com/office/powerpoint/2010/main" val="9242989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281" name="Shape 281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4000" dirty="0"/>
              <a:t>ADMONISH- to gently criticize or warn</a:t>
            </a:r>
          </a:p>
          <a:p>
            <a:pPr marL="0" indent="0">
              <a:buNone/>
            </a:pPr>
            <a:endParaRPr lang="en-US" sz="2800" dirty="0"/>
          </a:p>
          <a:p>
            <a:pPr>
              <a:buNone/>
            </a:pP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BURGEON- to grow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20" y="4139120"/>
            <a:ext cx="2490652" cy="189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43" y="418719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647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3200" dirty="0">
                <a:solidFill>
                  <a:schemeClr val="tx1"/>
                </a:solidFill>
              </a:rPr>
              <a:t>Week 4: </a:t>
            </a:r>
            <a:br>
              <a:rPr lang="en" sz="3200" dirty="0">
                <a:solidFill>
                  <a:schemeClr val="tx1"/>
                </a:solidFill>
              </a:rPr>
            </a:br>
            <a:r>
              <a:rPr lang="en" sz="3200" dirty="0">
                <a:solidFill>
                  <a:schemeClr val="tx1"/>
                </a:solidFill>
              </a:rPr>
              <a:t>Tuesday, 9/19</a:t>
            </a:r>
          </a:p>
        </p:txBody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Rule/Part of Speech: 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Conjunctions: </a:t>
            </a:r>
            <a:r>
              <a:rPr lang="en" sz="2800" dirty="0"/>
              <a:t>join words and word groups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Coordinating Conjunctions: </a:t>
            </a:r>
            <a:r>
              <a:rPr lang="en" sz="2800" dirty="0"/>
              <a:t>join words or word groups that are used in the same way (FANBOYS)</a:t>
            </a:r>
          </a:p>
          <a:p>
            <a:endParaRPr sz="2800" dirty="0"/>
          </a:p>
          <a:p>
            <a:pPr lvl="0" rtl="0">
              <a:buNone/>
            </a:pPr>
            <a:r>
              <a:rPr lang="en" sz="2800" b="1" dirty="0"/>
              <a:t>Example (do not copy): </a:t>
            </a:r>
            <a:r>
              <a:rPr lang="en" sz="2800" dirty="0"/>
              <a:t>We can walk to the neighborhood pool </a:t>
            </a:r>
            <a:r>
              <a:rPr lang="en" sz="2800" u="sng" dirty="0"/>
              <a:t>or</a:t>
            </a:r>
            <a:r>
              <a:rPr lang="en" sz="2800" dirty="0"/>
              <a:t> to the park.</a:t>
            </a:r>
          </a:p>
          <a:p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51497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/>
            <a:r>
              <a:rPr lang="en" sz="3600" dirty="0">
                <a:solidFill>
                  <a:schemeClr val="tx1"/>
                </a:solidFill>
              </a:rPr>
              <a:t>Conjunctions
</a:t>
            </a:r>
            <a:r>
              <a:rPr lang="en" sz="3600" dirty="0" smtClean="0">
                <a:solidFill>
                  <a:schemeClr val="tx1"/>
                </a:solidFill>
              </a:rPr>
              <a:t> </a:t>
            </a:r>
            <a:r>
              <a:rPr lang="en" sz="3600" dirty="0">
                <a:solidFill>
                  <a:schemeClr val="tx1"/>
                </a:solidFill>
              </a:rPr>
              <a:t>(Correlative)</a:t>
            </a:r>
          </a:p>
          <a:p>
            <a:endParaRPr dirty="0"/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b="1" dirty="0"/>
              <a:t>Grammar Rule/Part of Speech: </a:t>
            </a:r>
          </a:p>
          <a:p>
            <a:pPr lvl="0" rtl="0">
              <a:buNone/>
            </a:pPr>
            <a:r>
              <a:rPr lang="en" sz="3200" b="1" dirty="0"/>
              <a:t>Correlative Conjunctions:</a:t>
            </a:r>
            <a:r>
              <a:rPr lang="en" sz="3200" dirty="0"/>
              <a:t> pairs of conjunctions that join words or word groups that are used in the same way.</a:t>
            </a:r>
          </a:p>
          <a:p>
            <a:endParaRPr sz="3200" dirty="0"/>
          </a:p>
          <a:p>
            <a:pPr>
              <a:buNone/>
            </a:pPr>
            <a:r>
              <a:rPr lang="en" sz="3200" b="1" dirty="0"/>
              <a:t>Example (do not copy):</a:t>
            </a:r>
            <a:r>
              <a:rPr lang="en" sz="3200" dirty="0"/>
              <a:t> </a:t>
            </a:r>
            <a:r>
              <a:rPr lang="en" sz="3200" u="sng" dirty="0"/>
              <a:t>Neither</a:t>
            </a:r>
            <a:r>
              <a:rPr lang="en" sz="3200" dirty="0"/>
              <a:t> the baseball team </a:t>
            </a:r>
            <a:r>
              <a:rPr lang="en" sz="3200" u="sng" dirty="0"/>
              <a:t>nor</a:t>
            </a:r>
            <a:r>
              <a:rPr lang="en" sz="3200" dirty="0"/>
              <a:t> the soccer team has practice today.</a:t>
            </a:r>
          </a:p>
        </p:txBody>
      </p:sp>
    </p:spTree>
    <p:extLst>
      <p:ext uri="{BB962C8B-B14F-4D97-AF65-F5344CB8AC3E}">
        <p14:creationId xmlns:p14="http://schemas.microsoft.com/office/powerpoint/2010/main" val="39333992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>
                <a:solidFill>
                  <a:schemeClr val="tx1"/>
                </a:solidFill>
              </a:rPr>
              <a:t>Sentence Correction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Copy the following sentence and correct by adding </a:t>
            </a:r>
            <a:r>
              <a:rPr lang="en" sz="3200" b="1" dirty="0"/>
              <a:t>conjunctions</a:t>
            </a:r>
            <a:r>
              <a:rPr lang="en" sz="3200" dirty="0"/>
              <a:t>.</a:t>
            </a:r>
          </a:p>
          <a:p>
            <a:endParaRPr sz="3200" dirty="0"/>
          </a:p>
          <a:p>
            <a:pPr>
              <a:buNone/>
            </a:pPr>
            <a:r>
              <a:rPr lang="en" sz="3200" dirty="0"/>
              <a:t>_________ the </a:t>
            </a:r>
            <a:r>
              <a:rPr lang="en" sz="3200" i="1" dirty="0"/>
              <a:t>eccentric</a:t>
            </a:r>
            <a:r>
              <a:rPr lang="en" sz="3200" dirty="0"/>
              <a:t> designer ______ the client felt that the dress needed more pizzaz _____ flare to wow the wedding guests.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53642297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305" name="Shape 30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95300" indent="-457200">
              <a:buClr>
                <a:schemeClr val="dk1"/>
              </a:buClr>
              <a:buSzPct val="166666"/>
            </a:pPr>
            <a:r>
              <a:rPr lang="en-US" sz="2800" dirty="0"/>
              <a:t>CONTEMPT- a lack of respect and intense dislike </a:t>
            </a:r>
          </a:p>
          <a:p>
            <a:pPr marL="38100" indent="0">
              <a:buClr>
                <a:schemeClr val="dk1"/>
              </a:buClr>
              <a:buSzPct val="166666"/>
              <a:buNone/>
            </a:pP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ECCENTRIC- strange; unconventional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135" y="423164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900" y="3989992"/>
            <a:ext cx="1374301" cy="1841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848629"/>
      </p:ext>
    </p:extLst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</TotalTime>
  <Words>499</Words>
  <Application>Microsoft Office PowerPoint</Application>
  <PresentationFormat>Widescreen</PresentationFormat>
  <Paragraphs>63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Tw Cen MT</vt:lpstr>
      <vt:lpstr>Tw Cen MT Condensed</vt:lpstr>
      <vt:lpstr>Wingdings 3</vt:lpstr>
      <vt:lpstr>Integral</vt:lpstr>
      <vt:lpstr>Week 4 Warm Ups</vt:lpstr>
      <vt:lpstr>Welcome</vt:lpstr>
      <vt:lpstr>
Week 4:  Monday, 9/18 </vt:lpstr>
      <vt:lpstr>Sentence Correction</vt:lpstr>
      <vt:lpstr>Vocabulary</vt:lpstr>
      <vt:lpstr>Week 4:  Tuesday, 9/19</vt:lpstr>
      <vt:lpstr>Conjunctions
 (Correlative) </vt:lpstr>
      <vt:lpstr>Sentence Correction</vt:lpstr>
      <vt:lpstr>Vocabulary</vt:lpstr>
      <vt:lpstr>
Week 4:  Wednesday, 9/20 </vt:lpstr>
      <vt:lpstr>Sentence Correction</vt:lpstr>
      <vt:lpstr>Vocabulary</vt:lpstr>
      <vt:lpstr>Week 4:  Thursday, 9/21</vt:lpstr>
      <vt:lpstr>Sentence Correction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Warm Ups</dc:title>
  <dc:creator>Hickman, Kendra</dc:creator>
  <cp:lastModifiedBy>Hickman, Kendra</cp:lastModifiedBy>
  <cp:revision>3</cp:revision>
  <dcterms:created xsi:type="dcterms:W3CDTF">2017-09-11T18:24:08Z</dcterms:created>
  <dcterms:modified xsi:type="dcterms:W3CDTF">2017-09-18T12:45:41Z</dcterms:modified>
</cp:coreProperties>
</file>