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72F3D-4C83-4422-A2C6-62785D1A40A2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2CD0A-C7ED-4D7D-8785-ED317A30D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5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2988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439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4053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8456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0452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9847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135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8656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417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773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 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9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Sentence Correction: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Copy the following sentences and underline all the </a:t>
            </a:r>
            <a:r>
              <a:rPr lang="en" sz="3200" b="1" dirty="0"/>
              <a:t>pronoun(s).</a:t>
            </a:r>
          </a:p>
          <a:p>
            <a:endParaRPr sz="3200" dirty="0"/>
          </a:p>
          <a:p>
            <a:pPr lvl="0" rtl="0">
              <a:buNone/>
            </a:pPr>
            <a:r>
              <a:rPr lang="en" sz="3200" dirty="0"/>
              <a:t>After rehearsing for the school musical, Vince decided he would make a costume for himself, but since his plan was based on </a:t>
            </a:r>
            <a:r>
              <a:rPr lang="en" sz="3200" i="1" dirty="0"/>
              <a:t>conjecture</a:t>
            </a:r>
            <a:r>
              <a:rPr lang="en" sz="3200" dirty="0"/>
              <a:t> he never finished it.   </a:t>
            </a:r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76425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154" name="Shape 154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sz="2800" dirty="0"/>
              <a:t>CONJECTURE- guesswork</a:t>
            </a:r>
          </a:p>
          <a:p>
            <a:pPr marL="38100" indent="0">
              <a:buClr>
                <a:schemeClr val="dk1"/>
              </a:buClr>
              <a:buSzPct val="166666"/>
              <a:buNone/>
            </a:pPr>
            <a:r>
              <a:rPr lang="en-US" sz="2800" dirty="0"/>
              <a:t> </a:t>
            </a:r>
            <a:endParaRPr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DOCILE- easily managed or taught</a:t>
            </a:r>
          </a:p>
          <a:p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262" y="3535765"/>
            <a:ext cx="2626995" cy="262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39" y="3781509"/>
            <a:ext cx="19145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3913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02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981200" y="115887"/>
            <a:ext cx="8229600" cy="11430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marL="2743200" indent="457200"/>
            <a:r>
              <a:rPr lang="en" sz="3600" dirty="0">
                <a:solidFill>
                  <a:schemeClr val="tx1"/>
                </a:solidFill>
              </a:rPr>
              <a:t>Week 2:</a:t>
            </a:r>
            <a:br>
              <a:rPr lang="en" sz="3600" dirty="0">
                <a:solidFill>
                  <a:schemeClr val="tx1"/>
                </a:solidFill>
              </a:rPr>
            </a:br>
            <a:r>
              <a:rPr lang="en" sz="3600" dirty="0">
                <a:solidFill>
                  <a:schemeClr val="tx1"/>
                </a:solidFill>
              </a:rPr>
              <a:t>Thursday, 9/7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Demonstrative Pronouns: </a:t>
            </a:r>
            <a:r>
              <a:rPr lang="en" sz="2800" dirty="0"/>
              <a:t>point out a person, a place, a thing or an idea (this, that, these, those).</a:t>
            </a:r>
          </a:p>
          <a:p>
            <a:pPr marL="914400" indent="-406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Example: (do not copy) </a:t>
            </a:r>
            <a:r>
              <a:rPr lang="en" sz="2800" u="sng" dirty="0"/>
              <a:t>This</a:t>
            </a:r>
            <a:r>
              <a:rPr lang="en" sz="2800" dirty="0"/>
              <a:t> is our favorite campsite.</a:t>
            </a:r>
          </a:p>
          <a:p>
            <a:pPr lvl="0" rtl="0">
              <a:buNone/>
            </a:pPr>
            <a:r>
              <a:rPr lang="en" sz="2800" b="1" dirty="0"/>
              <a:t>Interrogative Pronouns: </a:t>
            </a:r>
            <a:r>
              <a:rPr lang="en" sz="2800" dirty="0"/>
              <a:t>introduce a question (who, whom, which, what, whose).</a:t>
            </a:r>
          </a:p>
          <a:p>
            <a:pPr marL="914400" indent="-406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Example: (do not copy) </a:t>
            </a:r>
            <a:r>
              <a:rPr lang="en" sz="2800" u="sng" dirty="0"/>
              <a:t>Whose</a:t>
            </a:r>
            <a:r>
              <a:rPr lang="en" sz="2800" dirty="0"/>
              <a:t> is the red truck parked outside?</a:t>
            </a:r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44192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indent="457200"/>
            <a:r>
              <a:rPr lang="en" sz="3000" dirty="0">
                <a:solidFill>
                  <a:schemeClr val="tx1"/>
                </a:solidFill>
              </a:rPr>
              <a:t>(Demonstrative/Interrogative/Relative)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600" b="1" dirty="0"/>
              <a:t>Relative Pronouns: </a:t>
            </a:r>
            <a:r>
              <a:rPr lang="en" sz="3600" dirty="0"/>
              <a:t>introduce a subordinate clause (fragment)- (that, which, who, whom, whose)</a:t>
            </a:r>
          </a:p>
          <a:p>
            <a:endParaRPr sz="2400" dirty="0"/>
          </a:p>
          <a:p>
            <a:pPr lvl="0" rtl="0">
              <a:buNone/>
            </a:pPr>
            <a:r>
              <a:rPr lang="en" sz="3600" b="1" dirty="0"/>
              <a:t>Example: (do not copy) </a:t>
            </a:r>
            <a:r>
              <a:rPr lang="en" sz="3600" dirty="0"/>
              <a:t>The dog </a:t>
            </a:r>
            <a:r>
              <a:rPr lang="en" sz="3600" u="sng" dirty="0"/>
              <a:t>that</a:t>
            </a:r>
            <a:r>
              <a:rPr lang="en" sz="3600" dirty="0"/>
              <a:t> you trained is very well behaved.</a:t>
            </a:r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12316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Sentence Correction: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Copy the following sentence and underline the </a:t>
            </a:r>
            <a:r>
              <a:rPr lang="en" sz="3200" b="1" dirty="0"/>
              <a:t>pronouns</a:t>
            </a:r>
            <a:r>
              <a:rPr lang="en" sz="3200" dirty="0"/>
              <a:t>.</a:t>
            </a:r>
          </a:p>
          <a:p>
            <a:endParaRPr sz="3200" dirty="0"/>
          </a:p>
          <a:p>
            <a:pPr lvl="0" rtl="0">
              <a:buNone/>
            </a:pPr>
            <a:r>
              <a:rPr lang="en" sz="3200" dirty="0"/>
              <a:t>She was the </a:t>
            </a:r>
            <a:r>
              <a:rPr lang="en" sz="3200" i="1" dirty="0"/>
              <a:t>insolent</a:t>
            </a:r>
            <a:r>
              <a:rPr lang="en" sz="3200" dirty="0"/>
              <a:t> store owner who couldn’t save her books from the fire.  I have never seen such a display of disrespect in my life.</a:t>
            </a:r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69321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178" name="Shape 178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GALVANIZE- to stimulate </a:t>
            </a:r>
          </a:p>
          <a:p>
            <a:pPr marL="0" indent="0">
              <a:buNone/>
            </a:pPr>
            <a:endParaRPr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INSOLENT - disrespectfully arrogant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20" y="3519054"/>
            <a:ext cx="2441171" cy="251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490" y="3519055"/>
            <a:ext cx="2699905" cy="251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4125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52" y="148488"/>
            <a:ext cx="9720072" cy="6567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05218"/>
            <a:ext cx="9720073" cy="58275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Turn in your quilt square (standard) or poem (Honors) to me or Mr. Dodge</a:t>
            </a:r>
          </a:p>
          <a:p>
            <a:endParaRPr lang="en-US" sz="3200" dirty="0"/>
          </a:p>
          <a:p>
            <a:r>
              <a:rPr lang="en-US" sz="3200" dirty="0" smtClean="0"/>
              <a:t>You need a pencil or pen</a:t>
            </a:r>
          </a:p>
          <a:p>
            <a:endParaRPr lang="en-US" sz="3200" dirty="0"/>
          </a:p>
          <a:p>
            <a:r>
              <a:rPr lang="en-US" sz="3200" dirty="0" smtClean="0"/>
              <a:t>Make sure you have a warm up.</a:t>
            </a:r>
          </a:p>
          <a:p>
            <a:endParaRPr lang="en-US" sz="3200" dirty="0"/>
          </a:p>
          <a:p>
            <a:r>
              <a:rPr lang="en-US" sz="3200" dirty="0" smtClean="0"/>
              <a:t>You must be in your seat when the bell rings ready to go! Phones must be absolutely put away.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84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6294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629435"/>
            <a:ext cx="9720073" cy="5679925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Absences?</a:t>
            </a:r>
          </a:p>
          <a:p>
            <a:endParaRPr lang="en-US" sz="2800" dirty="0" smtClean="0"/>
          </a:p>
          <a:p>
            <a:r>
              <a:rPr lang="en-US" sz="2800" dirty="0" smtClean="0"/>
              <a:t>Meet </a:t>
            </a:r>
            <a:r>
              <a:rPr lang="en-US" sz="2800" dirty="0" smtClean="0"/>
              <a:t>in media center tomorrow</a:t>
            </a:r>
          </a:p>
          <a:p>
            <a:endParaRPr lang="en-US" sz="2800" dirty="0"/>
          </a:p>
          <a:p>
            <a:r>
              <a:rPr lang="en-US" sz="2800" dirty="0" smtClean="0"/>
              <a:t>Summer Reading Log can be submitted until Friday (prizes will be given)</a:t>
            </a:r>
          </a:p>
          <a:p>
            <a:endParaRPr lang="en-US" sz="2800" dirty="0"/>
          </a:p>
          <a:p>
            <a:r>
              <a:rPr lang="en-US" sz="2800" dirty="0" smtClean="0"/>
              <a:t>Fire Drill Notes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Night</a:t>
            </a:r>
            <a:r>
              <a:rPr lang="en-US" sz="2800" dirty="0" smtClean="0"/>
              <a:t> 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marL="2743200" indent="457200"/>
            <a:r>
              <a:rPr lang="en" sz="4000" dirty="0">
                <a:solidFill>
                  <a:schemeClr val="tx1"/>
                </a:solidFill>
              </a:rPr>
              <a:t>Week 2:</a:t>
            </a:r>
            <a:br>
              <a:rPr lang="en" sz="4000" dirty="0">
                <a:solidFill>
                  <a:schemeClr val="tx1"/>
                </a:solidFill>
              </a:rPr>
            </a:br>
            <a:r>
              <a:rPr lang="en" sz="4000" dirty="0">
                <a:solidFill>
                  <a:schemeClr val="tx1"/>
                </a:solidFill>
              </a:rPr>
              <a:t>Tuesday, 9/5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b="1" dirty="0"/>
              <a:t>Grammar Rule/Part of Speech:</a:t>
            </a:r>
          </a:p>
          <a:p>
            <a:pPr lvl="0" rtl="0">
              <a:buNone/>
            </a:pPr>
            <a:r>
              <a:rPr lang="en" sz="3200" b="1" dirty="0"/>
              <a:t>Personal  Pronouns:</a:t>
            </a:r>
            <a:r>
              <a:rPr lang="en" sz="3200" dirty="0"/>
              <a:t> refers to the one(s) speaking (first person), the one(s) spoken to (second person), or the one(s) spoken about (third person)</a:t>
            </a:r>
          </a:p>
          <a:p>
            <a:endParaRPr sz="3200" dirty="0"/>
          </a:p>
          <a:p>
            <a:pPr lvl="0" rtl="0">
              <a:buNone/>
            </a:pPr>
            <a:r>
              <a:rPr lang="en" sz="3200" b="1" dirty="0"/>
              <a:t>Example(s):  (do not copy)</a:t>
            </a:r>
          </a:p>
          <a:p>
            <a:pPr lvl="0" rtl="0">
              <a:buNone/>
            </a:pPr>
            <a:r>
              <a:rPr lang="en" sz="3200" u="sng" dirty="0"/>
              <a:t>He</a:t>
            </a:r>
            <a:r>
              <a:rPr lang="en" sz="3200" dirty="0"/>
              <a:t> said that </a:t>
            </a:r>
            <a:r>
              <a:rPr lang="en" sz="3200" u="sng" dirty="0"/>
              <a:t>they</a:t>
            </a:r>
            <a:r>
              <a:rPr lang="en" sz="3200" dirty="0"/>
              <a:t> would meet </a:t>
            </a:r>
            <a:r>
              <a:rPr lang="en" sz="3200" u="sng" dirty="0"/>
              <a:t>us</a:t>
            </a:r>
            <a:r>
              <a:rPr lang="en" sz="3200" b="1" u="sng" dirty="0"/>
              <a:t> </a:t>
            </a:r>
            <a:r>
              <a:rPr lang="en" sz="3200" dirty="0"/>
              <a:t>outside.</a:t>
            </a:r>
          </a:p>
          <a:p>
            <a:pPr lvl="0" rtl="0">
              <a:buNone/>
            </a:pPr>
            <a:r>
              <a:rPr lang="en" sz="3200" u="sng" dirty="0"/>
              <a:t>I</a:t>
            </a:r>
            <a:r>
              <a:rPr lang="en" sz="3200" dirty="0"/>
              <a:t> hope that </a:t>
            </a:r>
            <a:r>
              <a:rPr lang="en" sz="3200" u="sng" dirty="0"/>
              <a:t>you</a:t>
            </a:r>
            <a:r>
              <a:rPr lang="en" sz="3200" dirty="0"/>
              <a:t> can help </a:t>
            </a:r>
            <a:r>
              <a:rPr lang="en" sz="3200" u="sng" dirty="0"/>
              <a:t>me</a:t>
            </a:r>
            <a:r>
              <a:rPr lang="en" sz="3200" dirty="0"/>
              <a:t> with </a:t>
            </a:r>
            <a:r>
              <a:rPr lang="en" sz="3200" u="sng" dirty="0"/>
              <a:t>my</a:t>
            </a:r>
            <a:r>
              <a:rPr lang="en" sz="3200" dirty="0"/>
              <a:t> work.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07814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Sentence Correction: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4000" dirty="0"/>
              <a:t>Copy the following sentences, underline the </a:t>
            </a:r>
            <a:r>
              <a:rPr lang="en" sz="4000" b="1" dirty="0"/>
              <a:t>pronouns</a:t>
            </a:r>
            <a:r>
              <a:rPr lang="en" sz="4000" dirty="0"/>
              <a:t> and circle their </a:t>
            </a:r>
            <a:r>
              <a:rPr lang="en" sz="4000" b="1" dirty="0"/>
              <a:t>antecedents (who or whom the pronoun refers to)</a:t>
            </a:r>
            <a:r>
              <a:rPr lang="en" sz="4000" dirty="0"/>
              <a:t>.</a:t>
            </a:r>
          </a:p>
          <a:p>
            <a:endParaRPr sz="4000" dirty="0"/>
          </a:p>
          <a:p>
            <a:pPr lvl="0" rtl="0">
              <a:buNone/>
            </a:pPr>
            <a:r>
              <a:rPr lang="en" sz="4000" dirty="0"/>
              <a:t>The </a:t>
            </a:r>
            <a:r>
              <a:rPr lang="en" sz="4000" i="1" dirty="0"/>
              <a:t>boisterous</a:t>
            </a:r>
            <a:r>
              <a:rPr lang="en" sz="4000" dirty="0"/>
              <a:t> villain wanted the fair, quiet maiden for his bride.  He kidnapped her in order to achieve his goal.</a:t>
            </a:r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21383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136" name="Shape 136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sz="2800" dirty="0"/>
              <a:t>ACERBIC- bitter </a:t>
            </a:r>
          </a:p>
          <a:p>
            <a:pPr marL="38100" indent="0">
              <a:buClr>
                <a:schemeClr val="dk1"/>
              </a:buClr>
              <a:buSzPct val="166666"/>
              <a:buNone/>
            </a:pP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BOISTEROUS -noisy; disorderly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187" y="3306907"/>
            <a:ext cx="20193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79" y="3306908"/>
            <a:ext cx="3452813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0788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3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marL="2743200" indent="457200"/>
            <a:r>
              <a:rPr lang="en" sz="4000" dirty="0">
                <a:solidFill>
                  <a:schemeClr val="tx1"/>
                </a:solidFill>
              </a:rPr>
              <a:t>Week 2:</a:t>
            </a:r>
            <a:br>
              <a:rPr lang="en" sz="4000" dirty="0">
                <a:solidFill>
                  <a:schemeClr val="tx1"/>
                </a:solidFill>
              </a:rPr>
            </a:br>
            <a:r>
              <a:rPr lang="en" sz="4000" dirty="0">
                <a:solidFill>
                  <a:schemeClr val="tx1"/>
                </a:solidFill>
              </a:rPr>
              <a:t>Wednesday, 9/6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Rule/Part of Speech:</a:t>
            </a:r>
          </a:p>
          <a:p>
            <a:pPr lvl="0" rtl="0">
              <a:buNone/>
            </a:pPr>
            <a:r>
              <a:rPr lang="en" sz="2400" b="1" dirty="0"/>
              <a:t>Reflexive pronouns:</a:t>
            </a:r>
            <a:r>
              <a:rPr lang="en" sz="2400" dirty="0"/>
              <a:t> refers to the the subject of a sentence (has grammatical function in the sentence)</a:t>
            </a:r>
          </a:p>
          <a:p>
            <a:pPr marL="457200" indent="-406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 dirty="0"/>
              <a:t>Example: (do not copy)</a:t>
            </a:r>
            <a:r>
              <a:rPr lang="en" sz="2400" dirty="0"/>
              <a:t>  Cecilia let </a:t>
            </a:r>
            <a:r>
              <a:rPr lang="en" sz="2400" u="sng" dirty="0"/>
              <a:t>herself</a:t>
            </a:r>
            <a:r>
              <a:rPr lang="en" sz="2400" dirty="0"/>
              <a:t> in through a trapdoor.</a:t>
            </a:r>
          </a:p>
          <a:p>
            <a:pPr lvl="0" rtl="0">
              <a:buNone/>
            </a:pPr>
            <a:r>
              <a:rPr lang="en" sz="2400" b="1" dirty="0"/>
              <a:t>Intensive pronouns: </a:t>
            </a:r>
            <a:r>
              <a:rPr lang="en" sz="2400" dirty="0"/>
              <a:t>emphasizes its antecedent and has no grammatical function in the the sentence.</a:t>
            </a:r>
          </a:p>
          <a:p>
            <a:pPr marL="457200" indent="-406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 dirty="0"/>
              <a:t>Example:</a:t>
            </a:r>
            <a:r>
              <a:rPr lang="en" sz="2400" dirty="0"/>
              <a:t> (do not copy) Ray painted the mural </a:t>
            </a:r>
            <a:r>
              <a:rPr lang="en" sz="2400" u="sng" dirty="0"/>
              <a:t>himself</a:t>
            </a:r>
            <a:r>
              <a:rPr lang="en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36225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449</TotalTime>
  <Words>495</Words>
  <Application>Microsoft Office PowerPoint</Application>
  <PresentationFormat>Widescreen</PresentationFormat>
  <Paragraphs>68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Tw Cen MT</vt:lpstr>
      <vt:lpstr>Tw Cen MT Condensed</vt:lpstr>
      <vt:lpstr>Wingdings 3</vt:lpstr>
      <vt:lpstr>Integral</vt:lpstr>
      <vt:lpstr>Week 2 PPT</vt:lpstr>
      <vt:lpstr>Tuesday</vt:lpstr>
      <vt:lpstr>Welcome</vt:lpstr>
      <vt:lpstr>Housekeeping</vt:lpstr>
      <vt:lpstr>Week 2: Tuesday, 9/5</vt:lpstr>
      <vt:lpstr>Sentence Correction:</vt:lpstr>
      <vt:lpstr>Vocabulary</vt:lpstr>
      <vt:lpstr>Wednesday</vt:lpstr>
      <vt:lpstr>Week 2: Wednesday, 9/6</vt:lpstr>
      <vt:lpstr>Sentence Correction:</vt:lpstr>
      <vt:lpstr>Vocabulary</vt:lpstr>
      <vt:lpstr>Thursday</vt:lpstr>
      <vt:lpstr>Week 2: Thursday, 9/7</vt:lpstr>
      <vt:lpstr>(Demonstrative/Interrogative/Relative)</vt:lpstr>
      <vt:lpstr>Sentence Correction:</vt:lpstr>
      <vt:lpstr>Vocabulary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PPT</dc:title>
  <dc:creator>Hickman, Kendra</dc:creator>
  <cp:lastModifiedBy>Hickman, Kendra</cp:lastModifiedBy>
  <cp:revision>4</cp:revision>
  <dcterms:created xsi:type="dcterms:W3CDTF">2017-09-01T22:38:53Z</dcterms:created>
  <dcterms:modified xsi:type="dcterms:W3CDTF">2017-09-05T18:51:15Z</dcterms:modified>
</cp:coreProperties>
</file>