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0"/>
  </p:notesMasterIdLst>
  <p:sldIdLst>
    <p:sldId id="256" r:id="rId2"/>
    <p:sldId id="349" r:id="rId3"/>
    <p:sldId id="340" r:id="rId4"/>
    <p:sldId id="341" r:id="rId5"/>
    <p:sldId id="342" r:id="rId6"/>
    <p:sldId id="343" r:id="rId7"/>
    <p:sldId id="344" r:id="rId8"/>
    <p:sldId id="345" r:id="rId9"/>
    <p:sldId id="346" r:id="rId10"/>
    <p:sldId id="347" r:id="rId11"/>
    <p:sldId id="257" r:id="rId12"/>
    <p:sldId id="310" r:id="rId13"/>
    <p:sldId id="381" r:id="rId14"/>
    <p:sldId id="312" r:id="rId15"/>
    <p:sldId id="311" r:id="rId16"/>
    <p:sldId id="313" r:id="rId17"/>
    <p:sldId id="320" r:id="rId18"/>
    <p:sldId id="314" r:id="rId19"/>
    <p:sldId id="315" r:id="rId20"/>
    <p:sldId id="316" r:id="rId21"/>
    <p:sldId id="317" r:id="rId22"/>
    <p:sldId id="318" r:id="rId23"/>
    <p:sldId id="319" r:id="rId24"/>
    <p:sldId id="258" r:id="rId25"/>
    <p:sldId id="321" r:id="rId26"/>
    <p:sldId id="382" r:id="rId27"/>
    <p:sldId id="322" r:id="rId28"/>
    <p:sldId id="323" r:id="rId29"/>
    <p:sldId id="348" r:id="rId30"/>
    <p:sldId id="383" r:id="rId31"/>
    <p:sldId id="350" r:id="rId32"/>
    <p:sldId id="351" r:id="rId33"/>
    <p:sldId id="352" r:id="rId34"/>
    <p:sldId id="353" r:id="rId35"/>
    <p:sldId id="354" r:id="rId36"/>
    <p:sldId id="355" r:id="rId37"/>
    <p:sldId id="356" r:id="rId38"/>
    <p:sldId id="357" r:id="rId39"/>
    <p:sldId id="358" r:id="rId40"/>
    <p:sldId id="359" r:id="rId41"/>
    <p:sldId id="360" r:id="rId42"/>
    <p:sldId id="361" r:id="rId43"/>
    <p:sldId id="334" r:id="rId44"/>
    <p:sldId id="335" r:id="rId45"/>
    <p:sldId id="259" r:id="rId46"/>
    <p:sldId id="362" r:id="rId47"/>
    <p:sldId id="363" r:id="rId48"/>
    <p:sldId id="364" r:id="rId49"/>
    <p:sldId id="365" r:id="rId50"/>
    <p:sldId id="366" r:id="rId51"/>
    <p:sldId id="367" r:id="rId52"/>
    <p:sldId id="368" r:id="rId53"/>
    <p:sldId id="369" r:id="rId54"/>
    <p:sldId id="336" r:id="rId55"/>
    <p:sldId id="325" r:id="rId56"/>
    <p:sldId id="326" r:id="rId57"/>
    <p:sldId id="327" r:id="rId58"/>
    <p:sldId id="260" r:id="rId59"/>
    <p:sldId id="370" r:id="rId60"/>
    <p:sldId id="371" r:id="rId61"/>
    <p:sldId id="372" r:id="rId62"/>
    <p:sldId id="373" r:id="rId63"/>
    <p:sldId id="374" r:id="rId64"/>
    <p:sldId id="375" r:id="rId65"/>
    <p:sldId id="337" r:id="rId66"/>
    <p:sldId id="328" r:id="rId67"/>
    <p:sldId id="329" r:id="rId68"/>
    <p:sldId id="330" r:id="rId69"/>
    <p:sldId id="261" r:id="rId70"/>
    <p:sldId id="376" r:id="rId71"/>
    <p:sldId id="377" r:id="rId72"/>
    <p:sldId id="378" r:id="rId73"/>
    <p:sldId id="379" r:id="rId74"/>
    <p:sldId id="380" r:id="rId75"/>
    <p:sldId id="338" r:id="rId76"/>
    <p:sldId id="331" r:id="rId77"/>
    <p:sldId id="332" r:id="rId78"/>
    <p:sldId id="333"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4660"/>
  </p:normalViewPr>
  <p:slideViewPr>
    <p:cSldViewPr snapToGrid="0">
      <p:cViewPr varScale="1">
        <p:scale>
          <a:sx n="70" d="100"/>
          <a:sy n="70" d="100"/>
        </p:scale>
        <p:origin x="4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BBD57-EDCE-4E6E-A440-461EBCBC4C4C}"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68F5B-C764-44F8-885A-98D8B4A46391}" type="slidenum">
              <a:rPr lang="en-US" smtClean="0"/>
              <a:t>‹#›</a:t>
            </a:fld>
            <a:endParaRPr lang="en-US"/>
          </a:p>
        </p:txBody>
      </p:sp>
    </p:spTree>
    <p:extLst>
      <p:ext uri="{BB962C8B-B14F-4D97-AF65-F5344CB8AC3E}">
        <p14:creationId xmlns:p14="http://schemas.microsoft.com/office/powerpoint/2010/main" val="357158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75653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11702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875810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39030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9450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374358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199739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19327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29011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74273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296445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p14="http://schemas.microsoft.com/office/powerpoint/2010/main" val="405899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7" name="Shape 17"/>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l" rtl="0">
              <a:spcBef>
                <a:spcPts val="0"/>
              </a:spcBef>
              <a:buSzPct val="100000"/>
              <a:buFont typeface="Georgia"/>
              <a:buNone/>
              <a:defRPr sz="4800" b="0">
                <a:solidFill>
                  <a:schemeClr val="lt1"/>
                </a:solidFill>
                <a:latin typeface="Georgia"/>
                <a:ea typeface="Georgia"/>
                <a:cs typeface="Georgia"/>
                <a:sym typeface="Georgia"/>
              </a:defRPr>
            </a:lvl1pPr>
            <a:lvl2pPr algn="l" rtl="0">
              <a:spcBef>
                <a:spcPts val="0"/>
              </a:spcBef>
              <a:buSzPct val="100000"/>
              <a:buFont typeface="Georgia"/>
              <a:buNone/>
              <a:defRPr sz="4800" b="0">
                <a:solidFill>
                  <a:schemeClr val="lt1"/>
                </a:solidFill>
                <a:latin typeface="Georgia"/>
                <a:ea typeface="Georgia"/>
                <a:cs typeface="Georgia"/>
                <a:sym typeface="Georgia"/>
              </a:defRPr>
            </a:lvl2pPr>
            <a:lvl3pPr algn="l" rtl="0">
              <a:spcBef>
                <a:spcPts val="0"/>
              </a:spcBef>
              <a:buSzPct val="100000"/>
              <a:buFont typeface="Georgia"/>
              <a:buNone/>
              <a:defRPr sz="4800" b="0">
                <a:solidFill>
                  <a:schemeClr val="lt1"/>
                </a:solidFill>
                <a:latin typeface="Georgia"/>
                <a:ea typeface="Georgia"/>
                <a:cs typeface="Georgia"/>
                <a:sym typeface="Georgia"/>
              </a:defRPr>
            </a:lvl3pPr>
            <a:lvl4pPr algn="l" rtl="0">
              <a:spcBef>
                <a:spcPts val="0"/>
              </a:spcBef>
              <a:buSzPct val="100000"/>
              <a:buFont typeface="Georgia"/>
              <a:buNone/>
              <a:defRPr sz="4800" b="0">
                <a:solidFill>
                  <a:schemeClr val="lt1"/>
                </a:solidFill>
                <a:latin typeface="Georgia"/>
                <a:ea typeface="Georgia"/>
                <a:cs typeface="Georgia"/>
                <a:sym typeface="Georgia"/>
              </a:defRPr>
            </a:lvl4pPr>
            <a:lvl5pPr algn="l" rtl="0">
              <a:spcBef>
                <a:spcPts val="0"/>
              </a:spcBef>
              <a:buSzPct val="100000"/>
              <a:buFont typeface="Georgia"/>
              <a:buNone/>
              <a:defRPr sz="4800" b="0">
                <a:solidFill>
                  <a:schemeClr val="lt1"/>
                </a:solidFill>
                <a:latin typeface="Georgia"/>
                <a:ea typeface="Georgia"/>
                <a:cs typeface="Georgia"/>
                <a:sym typeface="Georgia"/>
              </a:defRPr>
            </a:lvl5pPr>
            <a:lvl6pPr algn="l" rtl="0">
              <a:spcBef>
                <a:spcPts val="0"/>
              </a:spcBef>
              <a:buSzPct val="100000"/>
              <a:buFont typeface="Georgia"/>
              <a:buNone/>
              <a:defRPr sz="4800" b="0">
                <a:solidFill>
                  <a:schemeClr val="lt1"/>
                </a:solidFill>
                <a:latin typeface="Georgia"/>
                <a:ea typeface="Georgia"/>
                <a:cs typeface="Georgia"/>
                <a:sym typeface="Georgia"/>
              </a:defRPr>
            </a:lvl6pPr>
            <a:lvl7pPr algn="l" rtl="0">
              <a:spcBef>
                <a:spcPts val="0"/>
              </a:spcBef>
              <a:buSzPct val="100000"/>
              <a:buFont typeface="Georgia"/>
              <a:buNone/>
              <a:defRPr sz="4800" b="0">
                <a:solidFill>
                  <a:schemeClr val="lt1"/>
                </a:solidFill>
                <a:latin typeface="Georgia"/>
                <a:ea typeface="Georgia"/>
                <a:cs typeface="Georgia"/>
                <a:sym typeface="Georgia"/>
              </a:defRPr>
            </a:lvl7pPr>
            <a:lvl8pPr algn="l" rtl="0">
              <a:spcBef>
                <a:spcPts val="0"/>
              </a:spcBef>
              <a:buSzPct val="100000"/>
              <a:buFont typeface="Georgia"/>
              <a:buNone/>
              <a:defRPr sz="4800" b="0">
                <a:solidFill>
                  <a:schemeClr val="lt1"/>
                </a:solidFill>
                <a:latin typeface="Georgia"/>
                <a:ea typeface="Georgia"/>
                <a:cs typeface="Georgia"/>
                <a:sym typeface="Georgia"/>
              </a:defRPr>
            </a:lvl8pPr>
            <a:lvl9pPr algn="l" rtl="0">
              <a:spcBef>
                <a:spcPts val="0"/>
              </a:spcBef>
              <a:buSzPct val="100000"/>
              <a:buFont typeface="Georgia"/>
              <a:buNone/>
              <a:defRPr sz="4800" b="0">
                <a:solidFill>
                  <a:schemeClr val="lt1"/>
                </a:solidFill>
                <a:latin typeface="Georgia"/>
                <a:ea typeface="Georgia"/>
                <a:cs typeface="Georgia"/>
                <a:sym typeface="Georgia"/>
              </a:defRPr>
            </a:lvl9pPr>
          </a:lstStyle>
          <a:p>
            <a:endParaRPr/>
          </a:p>
        </p:txBody>
      </p:sp>
      <p:sp>
        <p:nvSpPr>
          <p:cNvPr id="18" name="Shape 18"/>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68018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8/28/2017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hickmak.weebly.com/" TargetMode="External"/><Relationship Id="rId2" Type="http://schemas.openxmlformats.org/officeDocument/2006/relationships/hyperlink" Target="https://magic.piktochart.com/output/15456272-new-piktochart"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ing.com/images/search?q=jeans&amp;view=detail&amp;id=941741E3BFDB55EE70C3C43DB44C672A076A1464&amp;first=0&amp;FORM=IDFRIR" TargetMode="External"/><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6286" y="4960137"/>
            <a:ext cx="6923314" cy="1463040"/>
          </a:xfrm>
        </p:spPr>
        <p:txBody>
          <a:bodyPr/>
          <a:lstStyle/>
          <a:p>
            <a:r>
              <a:rPr lang="en-US" dirty="0" smtClean="0"/>
              <a:t>Week 1: August 28 – September 1</a:t>
            </a:r>
            <a:endParaRPr lang="en-US" dirty="0"/>
          </a:p>
        </p:txBody>
      </p:sp>
      <p:sp>
        <p:nvSpPr>
          <p:cNvPr id="3" name="Subtitle 2"/>
          <p:cNvSpPr>
            <a:spLocks noGrp="1"/>
          </p:cNvSpPr>
          <p:nvPr>
            <p:ph type="subTitle" idx="1"/>
          </p:nvPr>
        </p:nvSpPr>
        <p:spPr/>
        <p:txBody>
          <a:bodyPr/>
          <a:lstStyle/>
          <a:p>
            <a:r>
              <a:rPr lang="en-US" dirty="0" smtClean="0"/>
              <a:t>Hickman, English II</a:t>
            </a:r>
            <a:endParaRPr lang="en-US" dirty="0"/>
          </a:p>
        </p:txBody>
      </p:sp>
    </p:spTree>
    <p:extLst>
      <p:ext uri="{BB962C8B-B14F-4D97-AF65-F5344CB8AC3E}">
        <p14:creationId xmlns:p14="http://schemas.microsoft.com/office/powerpoint/2010/main" val="4142541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10938" y="856344"/>
            <a:ext cx="8881292" cy="5821363"/>
          </a:xfrm>
        </p:spPr>
        <p:txBody>
          <a:bodyPr/>
          <a:lstStyle/>
          <a:p>
            <a:pPr marL="0" indent="0">
              <a:buNone/>
            </a:pPr>
            <a:r>
              <a:rPr lang="en-US" sz="3200" b="1" i="1" dirty="0" smtClean="0"/>
              <a:t>Consequence from the GCS handbook:</a:t>
            </a:r>
          </a:p>
          <a:p>
            <a:pPr marL="0" indent="0">
              <a:buNone/>
            </a:pPr>
            <a:endParaRPr lang="en-US" sz="3200" dirty="0" smtClean="0"/>
          </a:p>
          <a:p>
            <a:pPr marL="0" indent="0">
              <a:buNone/>
            </a:pPr>
            <a:r>
              <a:rPr lang="en-US" sz="3200" dirty="0" smtClean="0"/>
              <a:t>Inappropriate </a:t>
            </a:r>
            <a:r>
              <a:rPr lang="en-US" sz="3200" dirty="0"/>
              <a:t>use of school electronic devices may result in loss of privileges to use the equipment. Confiscation of the Portable Electronic Device for up to 10 school days with the device to be returned only to an authorized parent or guardian or to the student in the event the child is 18 years of age or older. Repeated or serious violations may result in ISS up to 3 days OSS.	</a:t>
            </a:r>
          </a:p>
          <a:p>
            <a:pPr marL="0" indent="0">
              <a:buNone/>
            </a:pPr>
            <a:endParaRPr lang="en-US" dirty="0"/>
          </a:p>
        </p:txBody>
      </p:sp>
    </p:spTree>
    <p:extLst>
      <p:ext uri="{BB962C8B-B14F-4D97-AF65-F5344CB8AC3E}">
        <p14:creationId xmlns:p14="http://schemas.microsoft.com/office/powerpoint/2010/main" val="2439930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Monday, 08/28</a:t>
            </a:r>
            <a:endParaRPr lang="en-US" dirty="0"/>
          </a:p>
        </p:txBody>
      </p:sp>
      <p:sp>
        <p:nvSpPr>
          <p:cNvPr id="3" name="Subtitle 2"/>
          <p:cNvSpPr>
            <a:spLocks noGrp="1"/>
          </p:cNvSpPr>
          <p:nvPr>
            <p:ph type="subTitle" idx="1"/>
          </p:nvPr>
        </p:nvSpPr>
        <p:spPr/>
        <p:txBody>
          <a:bodyPr/>
          <a:lstStyle/>
          <a:p>
            <a:r>
              <a:rPr lang="en-US" dirty="0" smtClean="0"/>
              <a:t>Hickman, English II</a:t>
            </a:r>
            <a:endParaRPr lang="en-US" dirty="0"/>
          </a:p>
        </p:txBody>
      </p:sp>
    </p:spTree>
    <p:extLst>
      <p:ext uri="{BB962C8B-B14F-4D97-AF65-F5344CB8AC3E}">
        <p14:creationId xmlns:p14="http://schemas.microsoft.com/office/powerpoint/2010/main" val="4054820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5573" y="107544"/>
            <a:ext cx="9720072" cy="643083"/>
          </a:xfrm>
        </p:spPr>
        <p:txBody>
          <a:bodyPr>
            <a:normAutofit fontScale="90000"/>
          </a:bodyPr>
          <a:lstStyle/>
          <a:p>
            <a:r>
              <a:rPr lang="en-US" dirty="0" smtClean="0"/>
              <a:t>Welcome Back</a:t>
            </a:r>
            <a:endParaRPr lang="en-US" dirty="0"/>
          </a:p>
        </p:txBody>
      </p:sp>
      <p:sp>
        <p:nvSpPr>
          <p:cNvPr id="3" name="Content Placeholder 2"/>
          <p:cNvSpPr>
            <a:spLocks noGrp="1"/>
          </p:cNvSpPr>
          <p:nvPr>
            <p:ph idx="1"/>
          </p:nvPr>
        </p:nvSpPr>
        <p:spPr>
          <a:xfrm>
            <a:off x="586854" y="641445"/>
            <a:ext cx="11027391" cy="6100549"/>
          </a:xfrm>
        </p:spPr>
        <p:txBody>
          <a:bodyPr>
            <a:normAutofit lnSpcReduction="10000"/>
          </a:bodyPr>
          <a:lstStyle/>
          <a:p>
            <a:r>
              <a:rPr lang="en-US" sz="3600" dirty="0" smtClean="0"/>
              <a:t>Find your name on a desk, it will be beside the number that corresponds to your period.</a:t>
            </a:r>
          </a:p>
          <a:p>
            <a:endParaRPr lang="en-US" sz="3600" dirty="0"/>
          </a:p>
          <a:p>
            <a:r>
              <a:rPr lang="en-US" sz="3600" dirty="0" smtClean="0"/>
              <a:t>You will need a pencil or </a:t>
            </a:r>
            <a:r>
              <a:rPr lang="en-US" sz="3600" dirty="0" smtClean="0"/>
              <a:t>pen. There are schedules on your desk. </a:t>
            </a:r>
            <a:endParaRPr lang="en-US" sz="3600" dirty="0" smtClean="0"/>
          </a:p>
          <a:p>
            <a:endParaRPr lang="en-US" sz="3600" dirty="0"/>
          </a:p>
          <a:p>
            <a:r>
              <a:rPr lang="en-US" sz="3600" dirty="0" smtClean="0"/>
              <a:t>Put phones away in your book bag on silent! </a:t>
            </a:r>
            <a:r>
              <a:rPr lang="en-US" sz="3200" b="1" u="sng" dirty="0" smtClean="0"/>
              <a:t>They should not be on your desk or in your lap.</a:t>
            </a:r>
          </a:p>
          <a:p>
            <a:endParaRPr lang="en-US" sz="3600" dirty="0"/>
          </a:p>
          <a:p>
            <a:r>
              <a:rPr lang="en-US" sz="3600" dirty="0" smtClean="0"/>
              <a:t>You must be seated when the bell rings with a pencil sharpened and ready to go!</a:t>
            </a:r>
          </a:p>
          <a:p>
            <a:endParaRPr lang="en-US" dirty="0"/>
          </a:p>
          <a:p>
            <a:endParaRPr lang="en-US" dirty="0"/>
          </a:p>
        </p:txBody>
      </p:sp>
    </p:spTree>
    <p:extLst>
      <p:ext uri="{BB962C8B-B14F-4D97-AF65-F5344CB8AC3E}">
        <p14:creationId xmlns:p14="http://schemas.microsoft.com/office/powerpoint/2010/main" val="755684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341194"/>
            <a:ext cx="10358105" cy="6277970"/>
          </a:xfrm>
        </p:spPr>
        <p:txBody>
          <a:bodyPr>
            <a:normAutofit lnSpcReduction="10000"/>
          </a:bodyPr>
          <a:lstStyle/>
          <a:p>
            <a:endParaRPr lang="en-US" sz="3600" dirty="0" smtClean="0"/>
          </a:p>
          <a:p>
            <a:r>
              <a:rPr lang="en-US" sz="3600" dirty="0" smtClean="0"/>
              <a:t>You have a lot of papers. Let’s look through them. </a:t>
            </a:r>
          </a:p>
          <a:p>
            <a:endParaRPr lang="en-US" sz="3600" dirty="0"/>
          </a:p>
          <a:p>
            <a:r>
              <a:rPr lang="en-US" sz="3600" dirty="0" smtClean="0"/>
              <a:t>You will usually have papers on your desk as you enter the classroom.</a:t>
            </a:r>
          </a:p>
          <a:p>
            <a:endParaRPr lang="en-US" sz="3600" dirty="0"/>
          </a:p>
          <a:p>
            <a:r>
              <a:rPr lang="en-US" sz="3600" dirty="0" smtClean="0"/>
              <a:t>1</a:t>
            </a:r>
            <a:r>
              <a:rPr lang="en-US" sz="3600" baseline="30000" dirty="0" smtClean="0"/>
              <a:t>st</a:t>
            </a:r>
            <a:r>
              <a:rPr lang="en-US" sz="3600" dirty="0" smtClean="0"/>
              <a:t> ONLY - Parent consent forms, lunch forms, </a:t>
            </a:r>
            <a:r>
              <a:rPr lang="en-US" sz="3600" dirty="0" err="1" smtClean="0"/>
              <a:t>Grimsley</a:t>
            </a:r>
            <a:r>
              <a:rPr lang="en-US" sz="3600" dirty="0" smtClean="0"/>
              <a:t> Goods, and military consent forms come back to me.</a:t>
            </a:r>
          </a:p>
          <a:p>
            <a:endParaRPr lang="en-US" sz="3600" dirty="0"/>
          </a:p>
          <a:p>
            <a:r>
              <a:rPr lang="en-US" sz="3600" dirty="0" smtClean="0"/>
              <a:t>All Classes - Should have a syllabus and an information sheet.</a:t>
            </a:r>
          </a:p>
          <a:p>
            <a:endParaRPr lang="en-US" dirty="0"/>
          </a:p>
          <a:p>
            <a:endParaRPr lang="en-US" dirty="0"/>
          </a:p>
        </p:txBody>
      </p:sp>
    </p:spTree>
    <p:extLst>
      <p:ext uri="{BB962C8B-B14F-4D97-AF65-F5344CB8AC3E}">
        <p14:creationId xmlns:p14="http://schemas.microsoft.com/office/powerpoint/2010/main" val="3862101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Dodge Intro</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2437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378" y="162135"/>
            <a:ext cx="9065526" cy="1499616"/>
          </a:xfrm>
        </p:spPr>
        <p:txBody>
          <a:bodyPr/>
          <a:lstStyle/>
          <a:p>
            <a:r>
              <a:rPr lang="en-US" dirty="0" smtClean="0"/>
              <a:t>Independent Reading</a:t>
            </a:r>
            <a:endParaRPr lang="en-US" dirty="0"/>
          </a:p>
        </p:txBody>
      </p:sp>
      <p:sp>
        <p:nvSpPr>
          <p:cNvPr id="3" name="Content Placeholder 2"/>
          <p:cNvSpPr>
            <a:spLocks noGrp="1"/>
          </p:cNvSpPr>
          <p:nvPr>
            <p:ph idx="1"/>
          </p:nvPr>
        </p:nvSpPr>
        <p:spPr>
          <a:xfrm>
            <a:off x="900752" y="1760561"/>
            <a:ext cx="10727140" cy="4804012"/>
          </a:xfrm>
        </p:spPr>
        <p:txBody>
          <a:bodyPr>
            <a:normAutofit/>
          </a:bodyPr>
          <a:lstStyle/>
          <a:p>
            <a:r>
              <a:rPr lang="en-US" sz="4000" dirty="0" smtClean="0"/>
              <a:t>As Mr. Dodge and I circulate, you are to independently (and silently) complete the information sheet and the syllabus reading questions on the back. </a:t>
            </a:r>
          </a:p>
          <a:p>
            <a:endParaRPr lang="en-US" sz="4000" dirty="0"/>
          </a:p>
          <a:p>
            <a:r>
              <a:rPr lang="en-US" sz="4000" dirty="0" smtClean="0"/>
              <a:t>We will be discussing this material shortly.</a:t>
            </a:r>
            <a:endParaRPr lang="en-US" sz="4000" dirty="0"/>
          </a:p>
        </p:txBody>
      </p:sp>
    </p:spTree>
    <p:extLst>
      <p:ext uri="{BB962C8B-B14F-4D97-AF65-F5344CB8AC3E}">
        <p14:creationId xmlns:p14="http://schemas.microsoft.com/office/powerpoint/2010/main" val="2778361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 Information, Website, Remind, and Receipt of Syllabus</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magic.piktochart.com/output/15456272-new-piktochart</a:t>
            </a:r>
            <a:r>
              <a:rPr lang="en-US" dirty="0" smtClean="0"/>
              <a:t> </a:t>
            </a:r>
          </a:p>
          <a:p>
            <a:endParaRPr lang="en-US" dirty="0"/>
          </a:p>
          <a:p>
            <a:r>
              <a:rPr lang="en-US" dirty="0">
                <a:hlinkClick r:id="rId3"/>
              </a:rPr>
              <a:t>http://hickmak.weebly.com</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669554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07795"/>
            <a:ext cx="9720072" cy="574844"/>
          </a:xfrm>
        </p:spPr>
        <p:txBody>
          <a:bodyPr>
            <a:normAutofit fontScale="90000"/>
          </a:bodyPr>
          <a:lstStyle/>
          <a:p>
            <a:r>
              <a:rPr lang="en-US" dirty="0" smtClean="0"/>
              <a:t>Homework</a:t>
            </a:r>
            <a:endParaRPr lang="en-US" dirty="0"/>
          </a:p>
        </p:txBody>
      </p:sp>
      <p:sp>
        <p:nvSpPr>
          <p:cNvPr id="3" name="Content Placeholder 2"/>
          <p:cNvSpPr>
            <a:spLocks noGrp="1"/>
          </p:cNvSpPr>
          <p:nvPr>
            <p:ph idx="1"/>
          </p:nvPr>
        </p:nvSpPr>
        <p:spPr>
          <a:xfrm>
            <a:off x="1528549" y="982639"/>
            <a:ext cx="8993876" cy="5326721"/>
          </a:xfrm>
        </p:spPr>
        <p:txBody>
          <a:bodyPr>
            <a:noAutofit/>
          </a:bodyPr>
          <a:lstStyle/>
          <a:p>
            <a:r>
              <a:rPr lang="en-US" sz="3600" dirty="0" smtClean="0"/>
              <a:t>Complete with parents/guardians the Receipt of Syllabus and Major Text Approval sheet; due by Friday.</a:t>
            </a:r>
          </a:p>
          <a:p>
            <a:pPr marL="0" indent="0">
              <a:buNone/>
            </a:pPr>
            <a:endParaRPr lang="en-US" sz="3600" dirty="0"/>
          </a:p>
          <a:p>
            <a:r>
              <a:rPr lang="en-US" sz="3600" dirty="0" smtClean="0"/>
              <a:t>Honors Only – Sept. 15 Summer Reading due; tutoring on Wednesdays, so come see me if you have questions</a:t>
            </a:r>
            <a:endParaRPr lang="en-US" sz="3600" dirty="0"/>
          </a:p>
          <a:p>
            <a:endParaRPr lang="en-US" sz="3600" dirty="0" smtClean="0"/>
          </a:p>
          <a:p>
            <a:r>
              <a:rPr lang="en-US" sz="3600" dirty="0" smtClean="0"/>
              <a:t>Sign up for Remind 101 and visit my website</a:t>
            </a:r>
            <a:endParaRPr lang="en-US" sz="3600" dirty="0"/>
          </a:p>
        </p:txBody>
      </p:sp>
    </p:spTree>
    <p:extLst>
      <p:ext uri="{BB962C8B-B14F-4D97-AF65-F5344CB8AC3E}">
        <p14:creationId xmlns:p14="http://schemas.microsoft.com/office/powerpoint/2010/main" val="309375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Remind Codes 2017-2018</a:t>
            </a:r>
            <a:endParaRPr lang="en-US" dirty="0"/>
          </a:p>
        </p:txBody>
      </p:sp>
      <p:sp>
        <p:nvSpPr>
          <p:cNvPr id="3" name="Subtitle 2"/>
          <p:cNvSpPr>
            <a:spLocks noGrp="1"/>
          </p:cNvSpPr>
          <p:nvPr>
            <p:ph type="subTitle" idx="1"/>
          </p:nvPr>
        </p:nvSpPr>
        <p:spPr/>
        <p:txBody>
          <a:bodyPr/>
          <a:lstStyle/>
          <a:p>
            <a:r>
              <a:rPr lang="en-US" dirty="0" smtClean="0"/>
              <a:t>Hickman, English II</a:t>
            </a:r>
            <a:endParaRPr lang="en-US" dirty="0"/>
          </a:p>
        </p:txBody>
      </p:sp>
    </p:spTree>
    <p:extLst>
      <p:ext uri="{BB962C8B-B14F-4D97-AF65-F5344CB8AC3E}">
        <p14:creationId xmlns:p14="http://schemas.microsoft.com/office/powerpoint/2010/main" val="586265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830" y="365623"/>
            <a:ext cx="6907804" cy="6184895"/>
          </a:xfrm>
          <a:prstGeom prst="rect">
            <a:avLst/>
          </a:prstGeom>
        </p:spPr>
      </p:pic>
      <p:sp>
        <p:nvSpPr>
          <p:cNvPr id="3" name="TextBox 2"/>
          <p:cNvSpPr txBox="1"/>
          <p:nvPr/>
        </p:nvSpPr>
        <p:spPr>
          <a:xfrm>
            <a:off x="7197634" y="979714"/>
            <a:ext cx="4310743" cy="923330"/>
          </a:xfrm>
          <a:prstGeom prst="rect">
            <a:avLst/>
          </a:prstGeom>
          <a:noFill/>
        </p:spPr>
        <p:txBody>
          <a:bodyPr wrap="square" rtlCol="0">
            <a:spAutoFit/>
          </a:bodyPr>
          <a:lstStyle/>
          <a:p>
            <a:pPr algn="ctr"/>
            <a:r>
              <a:rPr lang="en-US" sz="5400" dirty="0" smtClean="0"/>
              <a:t>First Period</a:t>
            </a:r>
            <a:endParaRPr lang="en-US" sz="5400" dirty="0"/>
          </a:p>
        </p:txBody>
      </p:sp>
    </p:spTree>
    <p:extLst>
      <p:ext uri="{BB962C8B-B14F-4D97-AF65-F5344CB8AC3E}">
        <p14:creationId xmlns:p14="http://schemas.microsoft.com/office/powerpoint/2010/main" val="1571069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2" y="4960137"/>
            <a:ext cx="6966857" cy="1463040"/>
          </a:xfrm>
        </p:spPr>
        <p:txBody>
          <a:bodyPr>
            <a:noAutofit/>
          </a:bodyPr>
          <a:lstStyle/>
          <a:p>
            <a:r>
              <a:rPr lang="en-US" sz="8800" b="1" dirty="0" smtClean="0"/>
              <a:t>School Policies</a:t>
            </a:r>
            <a:endParaRPr lang="en-US" sz="8800" b="1" dirty="0"/>
          </a:p>
        </p:txBody>
      </p:sp>
      <p:sp>
        <p:nvSpPr>
          <p:cNvPr id="4" name="Subtitle 3"/>
          <p:cNvSpPr>
            <a:spLocks noGrp="1"/>
          </p:cNvSpPr>
          <p:nvPr>
            <p:ph type="subTitle" idx="1"/>
          </p:nvPr>
        </p:nvSpPr>
        <p:spPr>
          <a:xfrm>
            <a:off x="8610600" y="4960137"/>
            <a:ext cx="1796143" cy="1463040"/>
          </a:xfrm>
        </p:spPr>
        <p:txBody>
          <a:bodyPr/>
          <a:lstStyle/>
          <a:p>
            <a:r>
              <a:rPr lang="en-US" b="1" dirty="0"/>
              <a:t>WELCOME BACK WHIRLIES!</a:t>
            </a:r>
            <a:endParaRPr lang="en-US" dirty="0"/>
          </a:p>
        </p:txBody>
      </p:sp>
    </p:spTree>
    <p:extLst>
      <p:ext uri="{BB962C8B-B14F-4D97-AF65-F5344CB8AC3E}">
        <p14:creationId xmlns:p14="http://schemas.microsoft.com/office/powerpoint/2010/main" val="1472398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386" y="0"/>
            <a:ext cx="7036934" cy="6780824"/>
          </a:xfrm>
          <a:prstGeom prst="rect">
            <a:avLst/>
          </a:prstGeom>
        </p:spPr>
      </p:pic>
      <p:sp>
        <p:nvSpPr>
          <p:cNvPr id="3" name="TextBox 2"/>
          <p:cNvSpPr txBox="1"/>
          <p:nvPr/>
        </p:nvSpPr>
        <p:spPr>
          <a:xfrm>
            <a:off x="7197634" y="979714"/>
            <a:ext cx="4310743" cy="923330"/>
          </a:xfrm>
          <a:prstGeom prst="rect">
            <a:avLst/>
          </a:prstGeom>
          <a:noFill/>
        </p:spPr>
        <p:txBody>
          <a:bodyPr wrap="square" rtlCol="0">
            <a:spAutoFit/>
          </a:bodyPr>
          <a:lstStyle/>
          <a:p>
            <a:pPr algn="ctr"/>
            <a:r>
              <a:rPr lang="en-US" sz="5400" dirty="0" smtClean="0"/>
              <a:t>Second Period</a:t>
            </a:r>
            <a:endParaRPr lang="en-US" sz="5400" dirty="0"/>
          </a:p>
        </p:txBody>
      </p:sp>
    </p:spTree>
    <p:extLst>
      <p:ext uri="{BB962C8B-B14F-4D97-AF65-F5344CB8AC3E}">
        <p14:creationId xmlns:p14="http://schemas.microsoft.com/office/powerpoint/2010/main" val="3213098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3700" y="289287"/>
            <a:ext cx="6130426" cy="6390094"/>
          </a:xfrm>
          <a:prstGeom prst="rect">
            <a:avLst/>
          </a:prstGeom>
        </p:spPr>
      </p:pic>
      <p:sp>
        <p:nvSpPr>
          <p:cNvPr id="3" name="TextBox 2"/>
          <p:cNvSpPr txBox="1"/>
          <p:nvPr/>
        </p:nvSpPr>
        <p:spPr>
          <a:xfrm>
            <a:off x="7197634" y="979714"/>
            <a:ext cx="4310743" cy="923330"/>
          </a:xfrm>
          <a:prstGeom prst="rect">
            <a:avLst/>
          </a:prstGeom>
          <a:noFill/>
        </p:spPr>
        <p:txBody>
          <a:bodyPr wrap="square" rtlCol="0">
            <a:spAutoFit/>
          </a:bodyPr>
          <a:lstStyle/>
          <a:p>
            <a:pPr algn="ctr"/>
            <a:r>
              <a:rPr lang="en-US" sz="5400" dirty="0" smtClean="0"/>
              <a:t>Third Period</a:t>
            </a:r>
            <a:endParaRPr lang="en-US" sz="5400" dirty="0"/>
          </a:p>
        </p:txBody>
      </p:sp>
    </p:spTree>
    <p:extLst>
      <p:ext uri="{BB962C8B-B14F-4D97-AF65-F5344CB8AC3E}">
        <p14:creationId xmlns:p14="http://schemas.microsoft.com/office/powerpoint/2010/main" val="174262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087" y="275135"/>
            <a:ext cx="6603410" cy="6453070"/>
          </a:xfrm>
          <a:prstGeom prst="rect">
            <a:avLst/>
          </a:prstGeom>
        </p:spPr>
      </p:pic>
      <p:sp>
        <p:nvSpPr>
          <p:cNvPr id="3" name="TextBox 2"/>
          <p:cNvSpPr txBox="1"/>
          <p:nvPr/>
        </p:nvSpPr>
        <p:spPr>
          <a:xfrm>
            <a:off x="7197634" y="979714"/>
            <a:ext cx="4310743" cy="923330"/>
          </a:xfrm>
          <a:prstGeom prst="rect">
            <a:avLst/>
          </a:prstGeom>
          <a:noFill/>
        </p:spPr>
        <p:txBody>
          <a:bodyPr wrap="square" rtlCol="0">
            <a:spAutoFit/>
          </a:bodyPr>
          <a:lstStyle/>
          <a:p>
            <a:pPr algn="ctr"/>
            <a:r>
              <a:rPr lang="en-US" sz="5400" dirty="0" smtClean="0"/>
              <a:t>Fourth Period</a:t>
            </a:r>
            <a:endParaRPr lang="en-US" sz="5400" dirty="0"/>
          </a:p>
        </p:txBody>
      </p:sp>
    </p:spTree>
    <p:extLst>
      <p:ext uri="{BB962C8B-B14F-4D97-AF65-F5344CB8AC3E}">
        <p14:creationId xmlns:p14="http://schemas.microsoft.com/office/powerpoint/2010/main" val="3640354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292" y="165735"/>
            <a:ext cx="6646273" cy="6531682"/>
          </a:xfrm>
          <a:prstGeom prst="rect">
            <a:avLst/>
          </a:prstGeom>
        </p:spPr>
      </p:pic>
      <p:sp>
        <p:nvSpPr>
          <p:cNvPr id="3" name="TextBox 2"/>
          <p:cNvSpPr txBox="1"/>
          <p:nvPr/>
        </p:nvSpPr>
        <p:spPr>
          <a:xfrm>
            <a:off x="7197634" y="979714"/>
            <a:ext cx="4310743" cy="923330"/>
          </a:xfrm>
          <a:prstGeom prst="rect">
            <a:avLst/>
          </a:prstGeom>
          <a:noFill/>
        </p:spPr>
        <p:txBody>
          <a:bodyPr wrap="square" rtlCol="0">
            <a:spAutoFit/>
          </a:bodyPr>
          <a:lstStyle/>
          <a:p>
            <a:pPr algn="ctr"/>
            <a:r>
              <a:rPr lang="en-US" sz="5400" dirty="0" smtClean="0"/>
              <a:t>Sixth Period</a:t>
            </a:r>
            <a:endParaRPr lang="en-US" sz="5400" dirty="0"/>
          </a:p>
        </p:txBody>
      </p:sp>
    </p:spTree>
    <p:extLst>
      <p:ext uri="{BB962C8B-B14F-4D97-AF65-F5344CB8AC3E}">
        <p14:creationId xmlns:p14="http://schemas.microsoft.com/office/powerpoint/2010/main" val="2889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Tuesday, 08/29</a:t>
            </a:r>
            <a:endParaRPr lang="en-US" dirty="0"/>
          </a:p>
        </p:txBody>
      </p:sp>
      <p:sp>
        <p:nvSpPr>
          <p:cNvPr id="3" name="Subtitle 2"/>
          <p:cNvSpPr>
            <a:spLocks noGrp="1"/>
          </p:cNvSpPr>
          <p:nvPr>
            <p:ph type="subTitle" idx="1"/>
          </p:nvPr>
        </p:nvSpPr>
        <p:spPr/>
        <p:txBody>
          <a:bodyPr/>
          <a:lstStyle/>
          <a:p>
            <a:r>
              <a:rPr lang="en-US" dirty="0"/>
              <a:t>Hickman, English II</a:t>
            </a:r>
          </a:p>
          <a:p>
            <a:endParaRPr lang="en-US" dirty="0"/>
          </a:p>
        </p:txBody>
      </p:sp>
    </p:spTree>
    <p:extLst>
      <p:ext uri="{BB962C8B-B14F-4D97-AF65-F5344CB8AC3E}">
        <p14:creationId xmlns:p14="http://schemas.microsoft.com/office/powerpoint/2010/main" val="3759773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0" y="134840"/>
            <a:ext cx="9720072" cy="643083"/>
          </a:xfrm>
        </p:spPr>
        <p:txBody>
          <a:bodyPr>
            <a:normAutofit fontScale="90000"/>
          </a:bodyPr>
          <a:lstStyle/>
          <a:p>
            <a:r>
              <a:rPr lang="en-US" dirty="0" smtClean="0"/>
              <a:t>Welcome</a:t>
            </a:r>
            <a:endParaRPr lang="en-US" dirty="0"/>
          </a:p>
        </p:txBody>
      </p:sp>
      <p:sp>
        <p:nvSpPr>
          <p:cNvPr id="3" name="Content Placeholder 2"/>
          <p:cNvSpPr>
            <a:spLocks noGrp="1"/>
          </p:cNvSpPr>
          <p:nvPr>
            <p:ph idx="1"/>
          </p:nvPr>
        </p:nvSpPr>
        <p:spPr>
          <a:xfrm>
            <a:off x="1296537" y="777923"/>
            <a:ext cx="10072048" cy="5718411"/>
          </a:xfrm>
        </p:spPr>
        <p:txBody>
          <a:bodyPr>
            <a:normAutofit fontScale="85000" lnSpcReduction="20000"/>
          </a:bodyPr>
          <a:lstStyle/>
          <a:p>
            <a:r>
              <a:rPr lang="en-US" sz="3600" dirty="0" smtClean="0"/>
              <a:t>Have a seat, have a pencil ready, and PUT PHONES AWAY. </a:t>
            </a:r>
          </a:p>
          <a:p>
            <a:endParaRPr lang="en-US" sz="3600" dirty="0" smtClean="0"/>
          </a:p>
          <a:p>
            <a:r>
              <a:rPr lang="en-US" sz="3600" dirty="0" smtClean="0"/>
              <a:t>If you have your Receipt of Syllabus, place it on your desk. </a:t>
            </a:r>
            <a:r>
              <a:rPr lang="en-US" sz="3600" b="1" dirty="0" smtClean="0">
                <a:effectLst>
                  <a:outerShdw blurRad="38100" dist="38100" dir="2700000" algn="tl">
                    <a:srgbClr val="000000">
                      <a:alpha val="43137"/>
                    </a:srgbClr>
                  </a:outerShdw>
                </a:effectLst>
              </a:rPr>
              <a:t>Do not put it in the tray. </a:t>
            </a:r>
          </a:p>
          <a:p>
            <a:endParaRPr lang="en-US" sz="3600" dirty="0"/>
          </a:p>
          <a:p>
            <a:r>
              <a:rPr lang="en-US" sz="3600" dirty="0" smtClean="0"/>
              <a:t>You will receive a warm up sheet, vocab list, and the notes for today</a:t>
            </a:r>
            <a:r>
              <a:rPr lang="en-US" sz="3600" dirty="0" smtClean="0"/>
              <a:t>.</a:t>
            </a:r>
          </a:p>
          <a:p>
            <a:endParaRPr lang="en-US" sz="3600" dirty="0" smtClean="0">
              <a:solidFill>
                <a:schemeClr val="tx2">
                  <a:lumMod val="75000"/>
                </a:schemeClr>
              </a:solidFill>
            </a:endParaRPr>
          </a:p>
          <a:p>
            <a:r>
              <a:rPr lang="en-US" sz="3600" dirty="0" smtClean="0">
                <a:solidFill>
                  <a:schemeClr val="tx2">
                    <a:lumMod val="75000"/>
                  </a:schemeClr>
                </a:solidFill>
              </a:rPr>
              <a:t>1</a:t>
            </a:r>
            <a:r>
              <a:rPr lang="en-US" sz="3600" baseline="30000" dirty="0" smtClean="0">
                <a:solidFill>
                  <a:schemeClr val="tx2">
                    <a:lumMod val="75000"/>
                  </a:schemeClr>
                </a:solidFill>
              </a:rPr>
              <a:t>st</a:t>
            </a:r>
            <a:r>
              <a:rPr lang="en-US" sz="3600" dirty="0" smtClean="0">
                <a:solidFill>
                  <a:schemeClr val="tx2">
                    <a:lumMod val="75000"/>
                  </a:schemeClr>
                </a:solidFill>
              </a:rPr>
              <a:t>- If you have any forms (military, free/reduced lunch, etc., have those on your desk.</a:t>
            </a:r>
            <a:endParaRPr lang="en-US" sz="3600" dirty="0">
              <a:solidFill>
                <a:schemeClr val="tx2">
                  <a:lumMod val="75000"/>
                </a:schemeClr>
              </a:solidFill>
            </a:endParaRPr>
          </a:p>
          <a:p>
            <a:endParaRPr lang="en-US" sz="3600" dirty="0"/>
          </a:p>
          <a:p>
            <a:pPr algn="ctr"/>
            <a:r>
              <a:rPr lang="en-US" sz="3600" u="sng" dirty="0" smtClean="0"/>
              <a:t>You must be seated when the bell rings ready to go!</a:t>
            </a:r>
          </a:p>
          <a:p>
            <a:endParaRPr lang="en-US" dirty="0"/>
          </a:p>
          <a:p>
            <a:endParaRPr lang="en-US" dirty="0"/>
          </a:p>
        </p:txBody>
      </p:sp>
      <p:pic>
        <p:nvPicPr>
          <p:cNvPr id="1026" name="Picture 2" descr="Image result for no phones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40" y="777923"/>
            <a:ext cx="887051" cy="122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70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775" y="462385"/>
            <a:ext cx="9720072" cy="1066163"/>
          </a:xfrm>
        </p:spPr>
        <p:txBody>
          <a:bodyPr>
            <a:normAutofit/>
          </a:bodyPr>
          <a:lstStyle/>
          <a:p>
            <a:r>
              <a:rPr lang="en-US" dirty="0" smtClean="0"/>
              <a:t>Bathroom Passes</a:t>
            </a:r>
            <a:endParaRPr lang="en-US" dirty="0"/>
          </a:p>
        </p:txBody>
      </p:sp>
      <p:sp>
        <p:nvSpPr>
          <p:cNvPr id="3" name="Content Placeholder 2"/>
          <p:cNvSpPr>
            <a:spLocks noGrp="1"/>
          </p:cNvSpPr>
          <p:nvPr>
            <p:ph idx="1"/>
          </p:nvPr>
        </p:nvSpPr>
        <p:spPr>
          <a:xfrm>
            <a:off x="914946" y="1528548"/>
            <a:ext cx="10617412" cy="4876347"/>
          </a:xfrm>
        </p:spPr>
        <p:txBody>
          <a:bodyPr>
            <a:noAutofit/>
          </a:bodyPr>
          <a:lstStyle/>
          <a:p>
            <a:r>
              <a:rPr lang="en-US" sz="4400" dirty="0" smtClean="0"/>
              <a:t>You have three passes each quarter, no more.</a:t>
            </a:r>
          </a:p>
          <a:p>
            <a:endParaRPr lang="en-US" sz="4400" dirty="0"/>
          </a:p>
          <a:p>
            <a:r>
              <a:rPr lang="en-US" sz="4400" dirty="0" smtClean="0"/>
              <a:t>If you lose your pass, you do not get another one!</a:t>
            </a:r>
          </a:p>
          <a:p>
            <a:endParaRPr lang="en-US" sz="4400" dirty="0"/>
          </a:p>
          <a:p>
            <a:r>
              <a:rPr lang="en-US" sz="4400" dirty="0" smtClean="0"/>
              <a:t>Extra credit is 3 points per pass on a test/project.</a:t>
            </a:r>
            <a:endParaRPr lang="en-US" sz="4400" dirty="0"/>
          </a:p>
        </p:txBody>
      </p:sp>
    </p:spTree>
    <p:extLst>
      <p:ext uri="{BB962C8B-B14F-4D97-AF65-F5344CB8AC3E}">
        <p14:creationId xmlns:p14="http://schemas.microsoft.com/office/powerpoint/2010/main" val="63975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6" name="Shape 46"/>
          <p:cNvSpPr txBox="1">
            <a:spLocks noGrp="1"/>
          </p:cNvSpPr>
          <p:nvPr>
            <p:ph type="title"/>
          </p:nvPr>
        </p:nvSpPr>
        <p:spPr>
          <a:xfrm>
            <a:off x="1981200" y="274638"/>
            <a:ext cx="8356862" cy="1325563"/>
          </a:xfrm>
          <a:prstGeom prst="rect">
            <a:avLst/>
          </a:prstGeom>
        </p:spPr>
        <p:txBody>
          <a:bodyPr vert="horz" lIns="91425" tIns="91425" rIns="91425" bIns="91425" rtlCol="0" anchor="ctr" anchorCtr="0">
            <a:noAutofit/>
          </a:bodyPr>
          <a:lstStyle/>
          <a:p>
            <a:pPr marL="2286000" indent="457200"/>
            <a:r>
              <a:rPr lang="en" sz="4000" dirty="0">
                <a:solidFill>
                  <a:schemeClr val="tx1"/>
                </a:solidFill>
              </a:rPr>
              <a:t>Week 1: </a:t>
            </a:r>
            <a:br>
              <a:rPr lang="en" sz="4000" dirty="0">
                <a:solidFill>
                  <a:schemeClr val="tx1"/>
                </a:solidFill>
              </a:rPr>
            </a:br>
            <a:r>
              <a:rPr lang="en" sz="4000" dirty="0">
                <a:solidFill>
                  <a:schemeClr val="tx1"/>
                </a:solidFill>
              </a:rPr>
              <a:t>Tuesday,8/29</a:t>
            </a:r>
          </a:p>
        </p:txBody>
      </p:sp>
      <p:sp>
        <p:nvSpPr>
          <p:cNvPr id="45" name="Shape 45"/>
          <p:cNvSpPr txBox="1">
            <a:spLocks noGrp="1"/>
          </p:cNvSpPr>
          <p:nvPr>
            <p:ph type="body" idx="1"/>
          </p:nvPr>
        </p:nvSpPr>
        <p:spPr>
          <a:xfrm>
            <a:off x="1555845" y="1801504"/>
            <a:ext cx="8782218" cy="4766396"/>
          </a:xfrm>
          <a:prstGeom prst="rect">
            <a:avLst/>
          </a:prstGeom>
        </p:spPr>
        <p:txBody>
          <a:bodyPr vert="horz" lIns="91425" tIns="91425" rIns="91425" bIns="91425" rtlCol="0" anchor="t" anchorCtr="0">
            <a:noAutofit/>
          </a:bodyPr>
          <a:lstStyle/>
          <a:p>
            <a:pPr lvl="0" rtl="0">
              <a:buNone/>
            </a:pPr>
            <a:r>
              <a:rPr lang="en" sz="3600" b="1" dirty="0"/>
              <a:t>Grammar Rule/Part of Speech:</a:t>
            </a:r>
            <a:r>
              <a:rPr lang="en" sz="3600" dirty="0"/>
              <a:t> </a:t>
            </a:r>
            <a:r>
              <a:rPr lang="en" sz="3600" u="sng" dirty="0"/>
              <a:t>Nouns</a:t>
            </a:r>
            <a:r>
              <a:rPr lang="en" sz="3600" dirty="0"/>
              <a:t> name a person, a place, a thing, or an idea.</a:t>
            </a:r>
          </a:p>
          <a:p>
            <a:endParaRPr sz="3600" dirty="0"/>
          </a:p>
          <a:p>
            <a:pPr lvl="0" rtl="0">
              <a:buNone/>
            </a:pPr>
            <a:r>
              <a:rPr lang="en" sz="3600" b="1" dirty="0"/>
              <a:t>Example:</a:t>
            </a:r>
            <a:r>
              <a:rPr lang="en" sz="3600" dirty="0"/>
              <a:t> </a:t>
            </a:r>
            <a:r>
              <a:rPr lang="en" sz="3600" i="1" dirty="0"/>
              <a:t>(do not copy) </a:t>
            </a:r>
            <a:r>
              <a:rPr lang="en" sz="3600" dirty="0"/>
              <a:t>As a young </a:t>
            </a:r>
            <a:r>
              <a:rPr lang="en" sz="3600" u="sng" dirty="0"/>
              <a:t>woman</a:t>
            </a:r>
            <a:r>
              <a:rPr lang="en" sz="3600" dirty="0"/>
              <a:t>, </a:t>
            </a:r>
            <a:r>
              <a:rPr lang="en" sz="3600" u="sng" dirty="0"/>
              <a:t>Elizabeth Cady Stanton</a:t>
            </a:r>
            <a:r>
              <a:rPr lang="en" sz="3600" dirty="0"/>
              <a:t> studied </a:t>
            </a:r>
            <a:r>
              <a:rPr lang="en" sz="3600" u="sng" dirty="0"/>
              <a:t>mathematics</a:t>
            </a:r>
            <a:r>
              <a:rPr lang="en" sz="3600" dirty="0"/>
              <a:t> and the </a:t>
            </a:r>
            <a:r>
              <a:rPr lang="en" sz="3600" u="sng" dirty="0"/>
              <a:t>classics</a:t>
            </a:r>
            <a:r>
              <a:rPr lang="en" sz="3600" dirty="0"/>
              <a:t> both at </a:t>
            </a:r>
            <a:r>
              <a:rPr lang="en" sz="3600" u="sng" dirty="0"/>
              <a:t>home</a:t>
            </a:r>
            <a:r>
              <a:rPr lang="en" sz="3600" dirty="0"/>
              <a:t> and at </a:t>
            </a:r>
            <a:r>
              <a:rPr lang="en" sz="3600" u="sng" dirty="0"/>
              <a:t>Troy Female Seminary</a:t>
            </a:r>
            <a:r>
              <a:rPr lang="en" sz="3600" dirty="0"/>
              <a:t>.</a:t>
            </a:r>
          </a:p>
          <a:p>
            <a:endParaRPr dirty="0"/>
          </a:p>
          <a:p>
            <a:endParaRPr dirty="0"/>
          </a:p>
        </p:txBody>
      </p:sp>
    </p:spTree>
    <p:extLst>
      <p:ext uri="{BB962C8B-B14F-4D97-AF65-F5344CB8AC3E}">
        <p14:creationId xmlns:p14="http://schemas.microsoft.com/office/powerpoint/2010/main" val="104138185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2" name="Shape 52"/>
          <p:cNvSpPr txBox="1">
            <a:spLocks noGrp="1"/>
          </p:cNvSpPr>
          <p:nvPr>
            <p:ph type="title"/>
          </p:nvPr>
        </p:nvSpPr>
        <p:spPr>
          <a:xfrm>
            <a:off x="1624084" y="274637"/>
            <a:ext cx="9958316" cy="1143000"/>
          </a:xfrm>
          <a:prstGeom prst="rect">
            <a:avLst/>
          </a:prstGeom>
        </p:spPr>
        <p:txBody>
          <a:bodyPr vert="horz" lIns="91425" tIns="91425" rIns="91425" bIns="91425" rtlCol="0" anchor="ctr" anchorCtr="0">
            <a:noAutofit/>
          </a:bodyPr>
          <a:lstStyle/>
          <a:p>
            <a:pPr>
              <a:buNone/>
            </a:pPr>
            <a:r>
              <a:rPr lang="en" dirty="0">
                <a:solidFill>
                  <a:schemeClr val="tx1"/>
                </a:solidFill>
              </a:rPr>
              <a:t>Sentence Correction:</a:t>
            </a:r>
          </a:p>
        </p:txBody>
      </p:sp>
      <p:sp>
        <p:nvSpPr>
          <p:cNvPr id="51" name="Shape 51"/>
          <p:cNvSpPr txBox="1">
            <a:spLocks noGrp="1"/>
          </p:cNvSpPr>
          <p:nvPr>
            <p:ph type="body" idx="1"/>
          </p:nvPr>
        </p:nvSpPr>
        <p:spPr>
          <a:xfrm>
            <a:off x="1501254" y="1600200"/>
            <a:ext cx="9130352" cy="4967700"/>
          </a:xfrm>
          <a:prstGeom prst="rect">
            <a:avLst/>
          </a:prstGeom>
        </p:spPr>
        <p:txBody>
          <a:bodyPr vert="horz" lIns="91425" tIns="91425" rIns="91425" bIns="91425" rtlCol="0" anchor="t" anchorCtr="0">
            <a:noAutofit/>
          </a:bodyPr>
          <a:lstStyle/>
          <a:p>
            <a:pPr lvl="0" rtl="0">
              <a:buNone/>
            </a:pPr>
            <a:r>
              <a:rPr lang="en" sz="4000" dirty="0"/>
              <a:t>Copy the following sentence and underline the </a:t>
            </a:r>
            <a:r>
              <a:rPr lang="en" sz="4000" b="1" dirty="0"/>
              <a:t>nouns</a:t>
            </a:r>
            <a:r>
              <a:rPr lang="en" sz="4000" dirty="0"/>
              <a:t>:</a:t>
            </a:r>
          </a:p>
          <a:p>
            <a:endParaRPr sz="4000" dirty="0"/>
          </a:p>
          <a:p>
            <a:pPr>
              <a:buNone/>
            </a:pPr>
            <a:r>
              <a:rPr lang="en" sz="4000" dirty="0"/>
              <a:t>The </a:t>
            </a:r>
            <a:r>
              <a:rPr lang="en" sz="4000" i="1" dirty="0"/>
              <a:t>acclamation </a:t>
            </a:r>
            <a:r>
              <a:rPr lang="en" sz="4000" dirty="0"/>
              <a:t>the teacher made </a:t>
            </a:r>
            <a:r>
              <a:rPr lang="en" sz="4000" dirty="0" smtClean="0"/>
              <a:t>was </a:t>
            </a:r>
            <a:r>
              <a:rPr lang="en" sz="4000" dirty="0"/>
              <a:t>because of all the good grades her students made on their </a:t>
            </a:r>
            <a:r>
              <a:rPr lang="en" sz="4000" dirty="0" smtClean="0"/>
              <a:t>projects</a:t>
            </a:r>
            <a:r>
              <a:rPr lang="en" sz="4000" dirty="0"/>
              <a:t>.</a:t>
            </a:r>
          </a:p>
        </p:txBody>
      </p:sp>
    </p:spTree>
    <p:extLst>
      <p:ext uri="{BB962C8B-B14F-4D97-AF65-F5344CB8AC3E}">
        <p14:creationId xmlns:p14="http://schemas.microsoft.com/office/powerpoint/2010/main" val="125136859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vert="horz" lIns="91425" tIns="91425" rIns="91425" bIns="91425" rtlCol="0" anchor="ctr" anchorCtr="0">
            <a:noAutofit/>
          </a:bodyPr>
          <a:lstStyle/>
          <a:p>
            <a:pPr>
              <a:buNone/>
            </a:pPr>
            <a:r>
              <a:rPr lang="en" dirty="0" smtClean="0"/>
              <a:t>Vocabulary</a:t>
            </a:r>
            <a:r>
              <a:rPr lang="en" dirty="0"/>
              <a:t>:</a:t>
            </a:r>
          </a:p>
        </p:txBody>
      </p:sp>
      <p:sp>
        <p:nvSpPr>
          <p:cNvPr id="57" name="Shape 57"/>
          <p:cNvSpPr txBox="1">
            <a:spLocks noGrp="1"/>
          </p:cNvSpPr>
          <p:nvPr>
            <p:ph sz="half" idx="1"/>
          </p:nvPr>
        </p:nvSpPr>
        <p:spPr>
          <a:xfrm>
            <a:off x="1392617" y="2286000"/>
            <a:ext cx="4754880" cy="4023360"/>
          </a:xfrm>
          <a:prstGeom prst="rect">
            <a:avLst/>
          </a:prstGeom>
        </p:spPr>
        <p:txBody>
          <a:bodyPr vert="horz" lIns="91425" tIns="91425" rIns="91425" bIns="91425" rtlCol="0" anchor="t" anchorCtr="0">
            <a:noAutofit/>
          </a:bodyPr>
          <a:lstStyle/>
          <a:p>
            <a:pPr fontAlgn="base"/>
            <a:r>
              <a:rPr lang="en-US" sz="3600" dirty="0"/>
              <a:t>ACCLAIM- to praise </a:t>
            </a:r>
          </a:p>
          <a:p>
            <a:pPr fontAlgn="base"/>
            <a:endParaRPr lang="en-US" sz="2800" dirty="0"/>
          </a:p>
          <a:p>
            <a:pPr marL="0" indent="0" fontAlgn="base">
              <a:buNone/>
            </a:pPr>
            <a:endParaRPr lang="en-US" sz="2800" dirty="0"/>
          </a:p>
          <a:p>
            <a:pPr lvl="0" rtl="0">
              <a:buNone/>
            </a:pPr>
            <a:endParaRPr lang="en" sz="2800" dirty="0"/>
          </a:p>
        </p:txBody>
      </p:sp>
      <p:sp>
        <p:nvSpPr>
          <p:cNvPr id="2" name="Content Placeholder 1"/>
          <p:cNvSpPr>
            <a:spLocks noGrp="1"/>
          </p:cNvSpPr>
          <p:nvPr>
            <p:ph sz="half" idx="2"/>
          </p:nvPr>
        </p:nvSpPr>
        <p:spPr>
          <a:xfrm>
            <a:off x="5614035" y="2286000"/>
            <a:ext cx="4754880" cy="4023360"/>
          </a:xfrm>
        </p:spPr>
        <p:txBody>
          <a:bodyPr/>
          <a:lstStyle/>
          <a:p>
            <a:r>
              <a:rPr lang="en-US" sz="3600" dirty="0"/>
              <a:t>BENEVOLENT- inclined to perform kind acts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091" y="3615049"/>
            <a:ext cx="2707358" cy="202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840" y="3615049"/>
            <a:ext cx="18954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766847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524" y="585216"/>
            <a:ext cx="9210675" cy="1499616"/>
          </a:xfrm>
        </p:spPr>
        <p:txBody>
          <a:bodyPr/>
          <a:lstStyle/>
          <a:p>
            <a:r>
              <a:rPr lang="en-US" b="1" u="sng" dirty="0" smtClean="0"/>
              <a:t>Day 1: Attendance &amp; </a:t>
            </a:r>
            <a:r>
              <a:rPr lang="en-US" b="1" u="sng" dirty="0" err="1" smtClean="0"/>
              <a:t>Tardies</a:t>
            </a:r>
            <a:endParaRPr lang="en-US" b="1" u="sng" dirty="0"/>
          </a:p>
        </p:txBody>
      </p:sp>
      <p:sp>
        <p:nvSpPr>
          <p:cNvPr id="5" name="Content Placeholder 4"/>
          <p:cNvSpPr>
            <a:spLocks noGrp="1"/>
          </p:cNvSpPr>
          <p:nvPr>
            <p:ph idx="1"/>
          </p:nvPr>
        </p:nvSpPr>
        <p:spPr>
          <a:xfrm>
            <a:off x="1533524" y="1972491"/>
            <a:ext cx="9210677" cy="4715692"/>
          </a:xfrm>
        </p:spPr>
        <p:txBody>
          <a:bodyPr>
            <a:normAutofit/>
          </a:bodyPr>
          <a:lstStyle/>
          <a:p>
            <a:r>
              <a:rPr lang="en-US" sz="3600" dirty="0" smtClean="0"/>
              <a:t>Attendance in class and being on time are important to being a successful student and becoming a responsible adult.</a:t>
            </a:r>
          </a:p>
          <a:p>
            <a:r>
              <a:rPr lang="en-US" sz="3600" dirty="0" smtClean="0"/>
              <a:t>The attendance office is located in the main hall. </a:t>
            </a:r>
            <a:r>
              <a:rPr lang="en-US" sz="3600" b="1" dirty="0" smtClean="0"/>
              <a:t>Ms. Peterson &amp; Ms. Spencer </a:t>
            </a:r>
            <a:r>
              <a:rPr lang="en-US" sz="3600" dirty="0" smtClean="0"/>
              <a:t>work in the attendance office.</a:t>
            </a:r>
          </a:p>
          <a:p>
            <a:r>
              <a:rPr lang="en-US" sz="3600" dirty="0" smtClean="0"/>
              <a:t>You will need to see them when you are absent, come to school late or need to leave early.</a:t>
            </a:r>
            <a:endParaRPr lang="en-US" sz="3600" dirty="0"/>
          </a:p>
        </p:txBody>
      </p:sp>
    </p:spTree>
    <p:extLst>
      <p:ext uri="{BB962C8B-B14F-4D97-AF65-F5344CB8AC3E}">
        <p14:creationId xmlns:p14="http://schemas.microsoft.com/office/powerpoint/2010/main" val="3558216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34" y="312260"/>
            <a:ext cx="9720072" cy="956981"/>
          </a:xfrm>
        </p:spPr>
        <p:txBody>
          <a:bodyPr>
            <a:noAutofit/>
          </a:bodyPr>
          <a:lstStyle/>
          <a:p>
            <a:r>
              <a:rPr lang="en-US" sz="7200" dirty="0" err="1" smtClean="0"/>
              <a:t>Hw</a:t>
            </a:r>
            <a:endParaRPr lang="en-US" sz="7200" dirty="0"/>
          </a:p>
        </p:txBody>
      </p:sp>
      <p:sp>
        <p:nvSpPr>
          <p:cNvPr id="3" name="Content Placeholder 2"/>
          <p:cNvSpPr>
            <a:spLocks noGrp="1"/>
          </p:cNvSpPr>
          <p:nvPr>
            <p:ph idx="1"/>
          </p:nvPr>
        </p:nvSpPr>
        <p:spPr>
          <a:xfrm>
            <a:off x="1024128" y="1269241"/>
            <a:ext cx="9720073" cy="5040119"/>
          </a:xfrm>
        </p:spPr>
        <p:txBody>
          <a:bodyPr>
            <a:normAutofit/>
          </a:bodyPr>
          <a:lstStyle/>
          <a:p>
            <a:r>
              <a:rPr lang="en-US" sz="3600" dirty="0" smtClean="0"/>
              <a:t>Receipt of Syllabus due by Friday</a:t>
            </a:r>
          </a:p>
          <a:p>
            <a:endParaRPr lang="en-US" sz="3600" dirty="0"/>
          </a:p>
          <a:p>
            <a:r>
              <a:rPr lang="en-US" sz="3600" dirty="0" smtClean="0"/>
              <a:t>Meet in computer lab tomorrow. Bring your </a:t>
            </a:r>
            <a:r>
              <a:rPr lang="en-US" sz="3600" dirty="0" err="1" smtClean="0"/>
              <a:t>turnitin</a:t>
            </a:r>
            <a:r>
              <a:rPr lang="en-US" sz="3600" dirty="0" smtClean="0"/>
              <a:t> worksheet.</a:t>
            </a:r>
          </a:p>
          <a:p>
            <a:endParaRPr lang="en-US" sz="3600" dirty="0"/>
          </a:p>
          <a:p>
            <a:r>
              <a:rPr lang="en-US" sz="3600" dirty="0" smtClean="0"/>
              <a:t>Summer Reading Log due on Tuesday for a participation 100. Summer Reading Assignment (Honors) due Sept. 15</a:t>
            </a:r>
            <a:endParaRPr lang="en-US" sz="3600" dirty="0"/>
          </a:p>
        </p:txBody>
      </p:sp>
    </p:spTree>
    <p:extLst>
      <p:ext uri="{BB962C8B-B14F-4D97-AF65-F5344CB8AC3E}">
        <p14:creationId xmlns:p14="http://schemas.microsoft.com/office/powerpoint/2010/main" val="221930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742" y="4960137"/>
            <a:ext cx="6966857" cy="1463040"/>
          </a:xfrm>
        </p:spPr>
        <p:txBody>
          <a:bodyPr>
            <a:noAutofit/>
          </a:bodyPr>
          <a:lstStyle/>
          <a:p>
            <a:r>
              <a:rPr lang="en-US" sz="8800" b="1" dirty="0" smtClean="0"/>
              <a:t>School Policies</a:t>
            </a:r>
            <a:endParaRPr lang="en-US" sz="8800" b="1" dirty="0"/>
          </a:p>
        </p:txBody>
      </p:sp>
      <p:sp>
        <p:nvSpPr>
          <p:cNvPr id="4" name="Subtitle 3"/>
          <p:cNvSpPr>
            <a:spLocks noGrp="1"/>
          </p:cNvSpPr>
          <p:nvPr>
            <p:ph type="subTitle" idx="1"/>
          </p:nvPr>
        </p:nvSpPr>
        <p:spPr>
          <a:xfrm>
            <a:off x="8610600" y="4960137"/>
            <a:ext cx="1796143" cy="1463040"/>
          </a:xfrm>
        </p:spPr>
        <p:txBody>
          <a:bodyPr/>
          <a:lstStyle/>
          <a:p>
            <a:r>
              <a:rPr lang="en-US" b="1" dirty="0"/>
              <a:t>WELCOME BACK WHIRLIES!</a:t>
            </a:r>
            <a:endParaRPr lang="en-US" dirty="0"/>
          </a:p>
        </p:txBody>
      </p:sp>
    </p:spTree>
    <p:extLst>
      <p:ext uri="{BB962C8B-B14F-4D97-AF65-F5344CB8AC3E}">
        <p14:creationId xmlns:p14="http://schemas.microsoft.com/office/powerpoint/2010/main" val="2175363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385" y="512645"/>
            <a:ext cx="9720072" cy="1499616"/>
          </a:xfrm>
        </p:spPr>
        <p:txBody>
          <a:bodyPr/>
          <a:lstStyle/>
          <a:p>
            <a:r>
              <a:rPr lang="en-US" b="1" u="sng" dirty="0" smtClean="0"/>
              <a:t>Day 2:  Dress Code</a:t>
            </a:r>
            <a:endParaRPr lang="en-US" b="1" u="sng" dirty="0"/>
          </a:p>
        </p:txBody>
      </p:sp>
      <p:sp>
        <p:nvSpPr>
          <p:cNvPr id="4" name="Content Placeholder 3"/>
          <p:cNvSpPr>
            <a:spLocks noGrp="1"/>
          </p:cNvSpPr>
          <p:nvPr>
            <p:ph idx="1"/>
          </p:nvPr>
        </p:nvSpPr>
        <p:spPr>
          <a:xfrm>
            <a:off x="1938528" y="1853292"/>
            <a:ext cx="7742501" cy="4023360"/>
          </a:xfrm>
        </p:spPr>
        <p:txBody>
          <a:bodyPr>
            <a:normAutofit fontScale="92500" lnSpcReduction="20000"/>
          </a:bodyPr>
          <a:lstStyle/>
          <a:p>
            <a:r>
              <a:rPr lang="en-US" sz="3200" dirty="0" smtClean="0"/>
              <a:t>Grimsley is not a SMOD school, but we do have a dress code.</a:t>
            </a:r>
          </a:p>
          <a:p>
            <a:r>
              <a:rPr lang="en-US" sz="3200" dirty="0" smtClean="0"/>
              <a:t>Students must dress appropriately for a school environment.</a:t>
            </a:r>
          </a:p>
          <a:p>
            <a:r>
              <a:rPr lang="en-US" sz="3200" dirty="0" smtClean="0"/>
              <a:t>First period teachers will send students who are in violation of the dress code to SI to call for appropriate clothing. Repeat offenders will face disciplinary action.</a:t>
            </a:r>
          </a:p>
          <a:p>
            <a:r>
              <a:rPr lang="en-US" sz="3200" dirty="0" smtClean="0"/>
              <a:t>If you think your outfit is questionable, choose something else.</a:t>
            </a:r>
          </a:p>
          <a:p>
            <a:endParaRPr lang="en-US" dirty="0"/>
          </a:p>
        </p:txBody>
      </p:sp>
    </p:spTree>
    <p:extLst>
      <p:ext uri="{BB962C8B-B14F-4D97-AF65-F5344CB8AC3E}">
        <p14:creationId xmlns:p14="http://schemas.microsoft.com/office/powerpoint/2010/main" val="976402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785" y="467070"/>
            <a:ext cx="9720072" cy="1499616"/>
          </a:xfrm>
        </p:spPr>
        <p:txBody>
          <a:bodyPr/>
          <a:lstStyle/>
          <a:p>
            <a:r>
              <a:rPr lang="en-US" dirty="0" smtClean="0"/>
              <a:t>Dress Code </a:t>
            </a:r>
            <a:endParaRPr lang="en-US" dirty="0">
              <a:solidFill>
                <a:srgbClr val="FF0000"/>
              </a:solidFill>
            </a:endParaRPr>
          </a:p>
        </p:txBody>
      </p:sp>
      <p:sp>
        <p:nvSpPr>
          <p:cNvPr id="3" name="Content Placeholder 2"/>
          <p:cNvSpPr>
            <a:spLocks noGrp="1"/>
          </p:cNvSpPr>
          <p:nvPr>
            <p:ph sz="half" idx="1"/>
          </p:nvPr>
        </p:nvSpPr>
        <p:spPr>
          <a:xfrm>
            <a:off x="1818785" y="1988458"/>
            <a:ext cx="8077200" cy="4476749"/>
          </a:xfrm>
        </p:spPr>
        <p:txBody>
          <a:bodyPr>
            <a:normAutofit lnSpcReduction="10000"/>
          </a:bodyPr>
          <a:lstStyle/>
          <a:p>
            <a:pPr lvl="0"/>
            <a:r>
              <a:rPr lang="en-US" sz="2800" dirty="0"/>
              <a:t>Students must wear shoes at all times. Bedroom slippers are not </a:t>
            </a:r>
            <a:r>
              <a:rPr lang="en-US" sz="2800" dirty="0" smtClean="0"/>
              <a:t>considered </a:t>
            </a:r>
            <a:r>
              <a:rPr lang="en-US" sz="2800" dirty="0"/>
              <a:t>shoes.</a:t>
            </a:r>
          </a:p>
          <a:p>
            <a:pPr lvl="0"/>
            <a:r>
              <a:rPr lang="en-US" sz="2800" dirty="0"/>
              <a:t>Shorts and skirts will not be shorter than mid-thigh. Splits in skirts should be no higher than mid-thigh. </a:t>
            </a:r>
          </a:p>
          <a:p>
            <a:pPr lvl="0"/>
            <a:r>
              <a:rPr lang="en-US" sz="2800" dirty="0"/>
              <a:t>If leggings are worn under a skirt, the length of the skirt must still be mid-thigh</a:t>
            </a:r>
            <a:r>
              <a:rPr lang="en-US" sz="2800" dirty="0" smtClean="0"/>
              <a:t>.</a:t>
            </a:r>
            <a:endParaRPr lang="en-US" sz="2800" dirty="0"/>
          </a:p>
          <a:p>
            <a:pPr lvl="0"/>
            <a:r>
              <a:rPr lang="en-US" sz="2800" dirty="0" smtClean="0"/>
              <a:t>If </a:t>
            </a:r>
            <a:r>
              <a:rPr lang="en-US" sz="2800" dirty="0"/>
              <a:t>leggings are worn as pants, they must be covered by tops that are mid-thigh in length.</a:t>
            </a:r>
          </a:p>
          <a:p>
            <a:pPr lvl="0"/>
            <a:r>
              <a:rPr lang="en-US" sz="2800" dirty="0"/>
              <a:t>No pants may have holes cut into them above mid-thigh.</a:t>
            </a:r>
          </a:p>
          <a:p>
            <a:endParaRPr lang="en-US" dirty="0"/>
          </a:p>
        </p:txBody>
      </p:sp>
    </p:spTree>
    <p:extLst>
      <p:ext uri="{BB962C8B-B14F-4D97-AF65-F5344CB8AC3E}">
        <p14:creationId xmlns:p14="http://schemas.microsoft.com/office/powerpoint/2010/main" val="247664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03100" y="433505"/>
            <a:ext cx="9720072" cy="1499616"/>
          </a:xfrm>
        </p:spPr>
        <p:txBody>
          <a:bodyPr/>
          <a:lstStyle/>
          <a:p>
            <a:pPr algn="l"/>
            <a:r>
              <a:rPr lang="en-US" dirty="0" smtClean="0"/>
              <a:t>Dress Code – </a:t>
            </a:r>
            <a:r>
              <a:rPr lang="en-US" dirty="0" err="1" smtClean="0"/>
              <a:t>con’t</a:t>
            </a:r>
            <a:endParaRPr lang="en-US" dirty="0"/>
          </a:p>
        </p:txBody>
      </p:sp>
      <p:sp>
        <p:nvSpPr>
          <p:cNvPr id="6" name="Content Placeholder 5"/>
          <p:cNvSpPr>
            <a:spLocks noGrp="1"/>
          </p:cNvSpPr>
          <p:nvPr>
            <p:ph idx="1"/>
          </p:nvPr>
        </p:nvSpPr>
        <p:spPr>
          <a:xfrm>
            <a:off x="1503101" y="1933120"/>
            <a:ext cx="8947185" cy="4482193"/>
          </a:xfrm>
        </p:spPr>
        <p:txBody>
          <a:bodyPr>
            <a:normAutofit fontScale="92500" lnSpcReduction="10000"/>
          </a:bodyPr>
          <a:lstStyle/>
          <a:p>
            <a:pPr lvl="0"/>
            <a:r>
              <a:rPr lang="en-US" sz="2800" dirty="0"/>
              <a:t>Halters, tube tops, racer-back tops, or see-through clothing are not permitted. The necklines of shirts and blouses must not expose the chest area.</a:t>
            </a:r>
          </a:p>
          <a:p>
            <a:pPr lvl="0"/>
            <a:r>
              <a:rPr lang="en-US" sz="2800" dirty="0"/>
              <a:t>Sleeveless tops and tank tops must have straps that are at least two (2) inches in width.</a:t>
            </a:r>
          </a:p>
          <a:p>
            <a:pPr lvl="0"/>
            <a:r>
              <a:rPr lang="en-US" sz="2800" dirty="0"/>
              <a:t>T-shirts with sleeves must be worn under tank tops that expose the chest area</a:t>
            </a:r>
            <a:r>
              <a:rPr lang="en-US" sz="2800" dirty="0" smtClean="0"/>
              <a:t>.</a:t>
            </a:r>
          </a:p>
          <a:p>
            <a:pPr lvl="0"/>
            <a:r>
              <a:rPr lang="en-US" sz="2800" dirty="0"/>
              <a:t>Clothing must not be excessively tight.</a:t>
            </a:r>
          </a:p>
          <a:p>
            <a:pPr lvl="0"/>
            <a:r>
              <a:rPr lang="en-US" sz="2800" dirty="0"/>
              <a:t>Clothing must be worn so that it does not expose underwear. Pajamas and pajama pants are not acceptable for school and must not be worn.</a:t>
            </a:r>
          </a:p>
          <a:p>
            <a:pPr lvl="0"/>
            <a:endParaRPr lang="en-US" dirty="0"/>
          </a:p>
          <a:p>
            <a:endParaRPr lang="en-US" dirty="0"/>
          </a:p>
        </p:txBody>
      </p:sp>
    </p:spTree>
    <p:extLst>
      <p:ext uri="{BB962C8B-B14F-4D97-AF65-F5344CB8AC3E}">
        <p14:creationId xmlns:p14="http://schemas.microsoft.com/office/powerpoint/2010/main" val="1425650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0728" y="425559"/>
            <a:ext cx="9720072" cy="1499616"/>
          </a:xfrm>
        </p:spPr>
        <p:txBody>
          <a:bodyPr/>
          <a:lstStyle/>
          <a:p>
            <a:pPr algn="l"/>
            <a:r>
              <a:rPr lang="en-US" dirty="0" smtClean="0"/>
              <a:t>Dress Code – </a:t>
            </a:r>
            <a:r>
              <a:rPr lang="en-US" dirty="0" err="1" smtClean="0"/>
              <a:t>con’t</a:t>
            </a:r>
            <a:endParaRPr lang="en-US" dirty="0"/>
          </a:p>
        </p:txBody>
      </p:sp>
      <p:sp>
        <p:nvSpPr>
          <p:cNvPr id="6" name="Content Placeholder 5"/>
          <p:cNvSpPr>
            <a:spLocks noGrp="1"/>
          </p:cNvSpPr>
          <p:nvPr>
            <p:ph idx="1"/>
          </p:nvPr>
        </p:nvSpPr>
        <p:spPr>
          <a:xfrm>
            <a:off x="1760728" y="2125436"/>
            <a:ext cx="8471843" cy="4023360"/>
          </a:xfrm>
        </p:spPr>
        <p:txBody>
          <a:bodyPr>
            <a:normAutofit fontScale="92500"/>
          </a:bodyPr>
          <a:lstStyle/>
          <a:p>
            <a:pPr lvl="0"/>
            <a:r>
              <a:rPr lang="en-US" sz="2800" dirty="0" smtClean="0"/>
              <a:t>Sun </a:t>
            </a:r>
            <a:r>
              <a:rPr lang="en-US" sz="2800" dirty="0"/>
              <a:t>glasses and headgear may not be worn in the building. </a:t>
            </a:r>
          </a:p>
          <a:p>
            <a:pPr lvl="0"/>
            <a:r>
              <a:rPr lang="en-US" sz="2800" dirty="0"/>
              <a:t>Students may not possess or display bandanas on Grimsley property (including buses) or at any GHS function.</a:t>
            </a:r>
          </a:p>
          <a:p>
            <a:pPr lvl="0"/>
            <a:r>
              <a:rPr lang="en-US" sz="2800" dirty="0"/>
              <a:t>Jewelry or accessories that could be used as a harmful object may not be worn. </a:t>
            </a:r>
          </a:p>
          <a:p>
            <a:pPr lvl="0"/>
            <a:r>
              <a:rPr lang="en-US" sz="2800" dirty="0"/>
              <a:t>Clothing, jewelry, or accessories depicting alcoholic beverages, weapons, controlled substances, Confederate flags, or anything obscene or offensive in nature will not be worn.</a:t>
            </a:r>
          </a:p>
          <a:p>
            <a:endParaRPr lang="en-US" dirty="0"/>
          </a:p>
        </p:txBody>
      </p:sp>
    </p:spTree>
    <p:extLst>
      <p:ext uri="{BB962C8B-B14F-4D97-AF65-F5344CB8AC3E}">
        <p14:creationId xmlns:p14="http://schemas.microsoft.com/office/powerpoint/2010/main" val="2093610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good </a:t>
            </a:r>
            <a:r>
              <a:rPr lang="en-US" dirty="0" err="1" smtClean="0"/>
              <a:t>whirlies</a:t>
            </a:r>
            <a:r>
              <a:rPr lang="en-US" dirty="0" smtClean="0"/>
              <a:t>….</a:t>
            </a:r>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58200" y="1048327"/>
            <a:ext cx="2072640" cy="3108960"/>
          </a:xfrm>
          <a:prstGeom prst="rect">
            <a:avLst/>
          </a:prstGeom>
          <a:ln>
            <a:noFill/>
          </a:ln>
          <a:effectLst>
            <a:softEdge rad="112500"/>
          </a:effectLst>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12277" y="1630186"/>
            <a:ext cx="1858807" cy="1817864"/>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126" y="1600200"/>
            <a:ext cx="2174487" cy="4343400"/>
          </a:xfrm>
          <a:prstGeom prst="rect">
            <a:avLst/>
          </a:prstGeom>
          <a:ln>
            <a:noFill/>
          </a:ln>
          <a:effectLst>
            <a:softEdge rad="112500"/>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800" y="3429000"/>
            <a:ext cx="1937626" cy="3108960"/>
          </a:xfrm>
          <a:prstGeom prst="rect">
            <a:avLst/>
          </a:prstGeom>
          <a:ln>
            <a:noFill/>
          </a:ln>
          <a:effectLst>
            <a:softEdge rad="112500"/>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6232" y="1295400"/>
            <a:ext cx="1755648" cy="2926080"/>
          </a:xfrm>
          <a:prstGeom prst="rect">
            <a:avLst/>
          </a:prstGeom>
          <a:ln>
            <a:noFill/>
          </a:ln>
          <a:effectLst>
            <a:softEdge rad="112500"/>
          </a:effec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397" y="3505199"/>
            <a:ext cx="2008022" cy="3017520"/>
          </a:xfrm>
          <a:prstGeom prst="rect">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8201" y="3809999"/>
            <a:ext cx="1910527" cy="2834640"/>
          </a:xfrm>
          <a:prstGeom prst="rect">
            <a:avLst/>
          </a:prstGeom>
          <a:ln>
            <a:noFill/>
          </a:ln>
          <a:effectLst>
            <a:softEdge rad="112500"/>
          </a:effectLst>
        </p:spPr>
      </p:pic>
    </p:spTree>
    <p:extLst>
      <p:ext uri="{BB962C8B-B14F-4D97-AF65-F5344CB8AC3E}">
        <p14:creationId xmlns:p14="http://schemas.microsoft.com/office/powerpoint/2010/main" val="810087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128" y="467070"/>
            <a:ext cx="9720072" cy="1499616"/>
          </a:xfrm>
        </p:spPr>
        <p:txBody>
          <a:bodyPr/>
          <a:lstStyle/>
          <a:p>
            <a:r>
              <a:rPr lang="en-US" b="1" u="sng" dirty="0" smtClean="0"/>
              <a:t>Day </a:t>
            </a:r>
            <a:r>
              <a:rPr lang="en-US" b="1" u="sng" dirty="0"/>
              <a:t>2</a:t>
            </a:r>
            <a:r>
              <a:rPr lang="en-US" b="1" u="sng" dirty="0" smtClean="0"/>
              <a:t>: Meet your team</a:t>
            </a:r>
            <a:endParaRPr lang="en-US" b="1" u="sng" dirty="0"/>
          </a:p>
        </p:txBody>
      </p:sp>
      <p:sp>
        <p:nvSpPr>
          <p:cNvPr id="4" name="Content Placeholder 3"/>
          <p:cNvSpPr>
            <a:spLocks noGrp="1"/>
          </p:cNvSpPr>
          <p:nvPr>
            <p:ph sz="half" idx="1"/>
          </p:nvPr>
        </p:nvSpPr>
        <p:spPr>
          <a:xfrm>
            <a:off x="1749841" y="1944915"/>
            <a:ext cx="4754880" cy="4550228"/>
          </a:xfrm>
        </p:spPr>
        <p:txBody>
          <a:bodyPr>
            <a:normAutofit lnSpcReduction="10000"/>
          </a:bodyPr>
          <a:lstStyle/>
          <a:p>
            <a:r>
              <a:rPr lang="en-US" sz="4400" b="1" dirty="0">
                <a:solidFill>
                  <a:schemeClr val="tx2"/>
                </a:solidFill>
              </a:rPr>
              <a:t>Grimsley faculty and staff are here to help!</a:t>
            </a:r>
          </a:p>
          <a:p>
            <a:r>
              <a:rPr lang="en-US" sz="2800" dirty="0" smtClean="0"/>
              <a:t>Get to know your administrators, counselors, teachers and other support staff.</a:t>
            </a:r>
          </a:p>
          <a:p>
            <a:r>
              <a:rPr lang="en-US" sz="2800" dirty="0" smtClean="0"/>
              <a:t>Connect with fellow students through clubs and sports.</a:t>
            </a:r>
          </a:p>
          <a:p>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92164" y="2226695"/>
            <a:ext cx="4038600" cy="2692400"/>
          </a:xfrm>
          <a:prstGeom prst="rect">
            <a:avLst/>
          </a:prstGeom>
          <a:ln>
            <a:noFill/>
          </a:ln>
          <a:effectLst>
            <a:softEdge rad="112500"/>
          </a:effectLst>
        </p:spPr>
      </p:pic>
    </p:spTree>
    <p:extLst>
      <p:ext uri="{BB962C8B-B14F-4D97-AF65-F5344CB8AC3E}">
        <p14:creationId xmlns:p14="http://schemas.microsoft.com/office/powerpoint/2010/main" val="805888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594324">
            <a:off x="7674443" y="990600"/>
            <a:ext cx="3048000" cy="2286000"/>
          </a:xfrm>
          <a:prstGeom prst="rect">
            <a:avLst/>
          </a:prstGeom>
          <a:ln>
            <a:noFill/>
          </a:ln>
          <a:effectLst>
            <a:softEdge rad="112500"/>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58036">
            <a:off x="1638300" y="3560017"/>
            <a:ext cx="3048000" cy="2286000"/>
          </a:xfrm>
          <a:prstGeom prst="rect">
            <a:avLst/>
          </a:prstGeom>
          <a:ln>
            <a:noFill/>
          </a:ln>
          <a:effectLst>
            <a:softEdge rad="112500"/>
          </a:effectLst>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003861">
            <a:off x="1702526" y="987396"/>
            <a:ext cx="2682240" cy="2011680"/>
          </a:xfrm>
          <a:prstGeom prst="rect">
            <a:avLst/>
          </a:prstGeom>
          <a:ln>
            <a:noFill/>
          </a:ln>
          <a:effectLst>
            <a:softEdge rad="112500"/>
          </a:effectLst>
        </p:spPr>
      </p:pic>
      <p:sp>
        <p:nvSpPr>
          <p:cNvPr id="5" name="Title 4"/>
          <p:cNvSpPr>
            <a:spLocks noGrp="1"/>
          </p:cNvSpPr>
          <p:nvPr>
            <p:ph type="title"/>
          </p:nvPr>
        </p:nvSpPr>
        <p:spPr>
          <a:xfrm>
            <a:off x="2035643" y="38100"/>
            <a:ext cx="8229600" cy="1143000"/>
          </a:xfrm>
        </p:spPr>
        <p:txBody>
          <a:bodyPr/>
          <a:lstStyle/>
          <a:p>
            <a:r>
              <a:rPr lang="en-US" b="1" u="sng" dirty="0" smtClean="0"/>
              <a:t>Grimsley Administration</a:t>
            </a:r>
            <a:endParaRPr lang="en-US" b="1" u="sng"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0776" y="1487163"/>
            <a:ext cx="2468880" cy="3291840"/>
          </a:xfrm>
          <a:prstGeom prst="rect">
            <a:avLst/>
          </a:prstGeom>
          <a:ln>
            <a:noFill/>
          </a:ln>
          <a:effectLst>
            <a:softEdge rad="112500"/>
          </a:effectLst>
        </p:spPr>
      </p:pic>
      <p:sp>
        <p:nvSpPr>
          <p:cNvPr id="12" name="TextBox 11"/>
          <p:cNvSpPr txBox="1"/>
          <p:nvPr/>
        </p:nvSpPr>
        <p:spPr>
          <a:xfrm>
            <a:off x="4543145" y="4991099"/>
            <a:ext cx="2971572"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Principal </a:t>
            </a:r>
          </a:p>
          <a:p>
            <a:pPr algn="ctr"/>
            <a:r>
              <a:rPr lang="en-US" sz="2800" dirty="0"/>
              <a:t>Dr. Miller</a:t>
            </a:r>
          </a:p>
        </p:txBody>
      </p:sp>
      <p:sp>
        <p:nvSpPr>
          <p:cNvPr id="13" name="TextBox 12"/>
          <p:cNvSpPr txBox="1"/>
          <p:nvPr/>
        </p:nvSpPr>
        <p:spPr>
          <a:xfrm>
            <a:off x="1842090" y="2648635"/>
            <a:ext cx="220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Mr. Moody: </a:t>
            </a:r>
          </a:p>
          <a:p>
            <a:pPr algn="ctr"/>
            <a:r>
              <a:rPr lang="en-US" dirty="0"/>
              <a:t>students A - D</a:t>
            </a:r>
          </a:p>
        </p:txBody>
      </p:sp>
      <p:sp>
        <p:nvSpPr>
          <p:cNvPr id="14" name="TextBox 13"/>
          <p:cNvSpPr txBox="1"/>
          <p:nvPr/>
        </p:nvSpPr>
        <p:spPr>
          <a:xfrm>
            <a:off x="8055443" y="2901399"/>
            <a:ext cx="2209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Ms. Bailey: </a:t>
            </a:r>
          </a:p>
          <a:p>
            <a:pPr algn="ctr"/>
            <a:r>
              <a:rPr lang="en-US" dirty="0"/>
              <a:t>students K-Q</a:t>
            </a:r>
          </a:p>
        </p:txBody>
      </p:sp>
      <p:sp>
        <p:nvSpPr>
          <p:cNvPr id="16" name="TextBox 15"/>
          <p:cNvSpPr txBox="1"/>
          <p:nvPr/>
        </p:nvSpPr>
        <p:spPr>
          <a:xfrm>
            <a:off x="1918290" y="5798747"/>
            <a:ext cx="2057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Ms. Hill: </a:t>
            </a:r>
          </a:p>
          <a:p>
            <a:pPr algn="ctr"/>
            <a:r>
              <a:rPr lang="en-US" dirty="0"/>
              <a:t>students E - J</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5801" y="3855630"/>
            <a:ext cx="1676399" cy="2164170"/>
          </a:xfrm>
          <a:prstGeom prst="rect">
            <a:avLst/>
          </a:prstGeom>
          <a:ln>
            <a:noFill/>
          </a:ln>
          <a:effectLst>
            <a:softEdge rad="112500"/>
          </a:effectLst>
        </p:spPr>
      </p:pic>
      <p:sp>
        <p:nvSpPr>
          <p:cNvPr id="15" name="TextBox 14"/>
          <p:cNvSpPr txBox="1"/>
          <p:nvPr/>
        </p:nvSpPr>
        <p:spPr>
          <a:xfrm>
            <a:off x="8055443" y="5760606"/>
            <a:ext cx="2209800" cy="64633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Ms. Ertzberger: students Rh - Z</a:t>
            </a:r>
          </a:p>
        </p:txBody>
      </p:sp>
    </p:spTree>
    <p:extLst>
      <p:ext uri="{BB962C8B-B14F-4D97-AF65-F5344CB8AC3E}">
        <p14:creationId xmlns:p14="http://schemas.microsoft.com/office/powerpoint/2010/main" val="1565286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11379" t="11998" r="9756" b="10000"/>
          <a:stretch/>
        </p:blipFill>
        <p:spPr>
          <a:xfrm rot="5400000">
            <a:off x="3355225" y="4264776"/>
            <a:ext cx="2342111" cy="1737360"/>
          </a:xfrm>
          <a:prstGeom prst="rect">
            <a:avLst/>
          </a:prstGeom>
          <a:ln>
            <a:noFill/>
          </a:ln>
          <a:effectLst>
            <a:softEdge rad="112500"/>
          </a:effectLst>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600200" y="1429362"/>
            <a:ext cx="2438400" cy="1828800"/>
          </a:xfrm>
          <a:prstGeom prst="rect">
            <a:avLst/>
          </a:prstGeom>
          <a:ln>
            <a:noFill/>
          </a:ln>
          <a:effectLst>
            <a:softEdge rad="112500"/>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2951" t="20068" r="18443" b="27676"/>
          <a:stretch/>
        </p:blipFill>
        <p:spPr>
          <a:xfrm>
            <a:off x="4872349" y="1185522"/>
            <a:ext cx="2046291" cy="2377440"/>
          </a:xfrm>
          <a:prstGeom prst="rect">
            <a:avLst/>
          </a:prstGeom>
          <a:ln>
            <a:noFill/>
          </a:ln>
          <a:effectLst>
            <a:softEdge rad="112500"/>
          </a:effectLst>
        </p:spPr>
      </p:pic>
      <p:sp>
        <p:nvSpPr>
          <p:cNvPr id="2" name="Title 1"/>
          <p:cNvSpPr>
            <a:spLocks noGrp="1"/>
          </p:cNvSpPr>
          <p:nvPr>
            <p:ph type="title"/>
          </p:nvPr>
        </p:nvSpPr>
        <p:spPr>
          <a:xfrm>
            <a:off x="1970834" y="152400"/>
            <a:ext cx="8229600" cy="1143000"/>
          </a:xfrm>
        </p:spPr>
        <p:txBody>
          <a:bodyPr/>
          <a:lstStyle/>
          <a:p>
            <a:r>
              <a:rPr lang="en-US" b="1" u="sng" dirty="0" smtClean="0"/>
              <a:t>Grimsley Counselors</a:t>
            </a:r>
            <a:endParaRPr lang="en-US" b="1" u="sng" dirty="0"/>
          </a:p>
        </p:txBody>
      </p:sp>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6692" t="16824" r="40969" b="16678"/>
          <a:stretch/>
        </p:blipFill>
        <p:spPr>
          <a:xfrm rot="5400000">
            <a:off x="7750590" y="1418822"/>
            <a:ext cx="1927147" cy="1828800"/>
          </a:xfrm>
          <a:prstGeom prst="rect">
            <a:avLst/>
          </a:prstGeom>
          <a:ln>
            <a:noFill/>
          </a:ln>
          <a:effectLst>
            <a:softEdge rad="112500"/>
          </a:effectLst>
        </p:spPr>
      </p:pic>
      <p:sp>
        <p:nvSpPr>
          <p:cNvPr id="7" name="TextBox 6"/>
          <p:cNvSpPr txBox="1"/>
          <p:nvPr/>
        </p:nvSpPr>
        <p:spPr>
          <a:xfrm>
            <a:off x="1796294" y="3219372"/>
            <a:ext cx="2057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Mr. Brown</a:t>
            </a:r>
          </a:p>
          <a:p>
            <a:pPr algn="ctr"/>
            <a:r>
              <a:rPr lang="en-US" dirty="0"/>
              <a:t>Students A - D</a:t>
            </a:r>
          </a:p>
        </p:txBody>
      </p:sp>
      <p:sp>
        <p:nvSpPr>
          <p:cNvPr id="8" name="TextBox 7"/>
          <p:cNvSpPr txBox="1"/>
          <p:nvPr/>
        </p:nvSpPr>
        <p:spPr>
          <a:xfrm>
            <a:off x="4872348" y="3219372"/>
            <a:ext cx="2057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Mr. Lauer </a:t>
            </a:r>
          </a:p>
          <a:p>
            <a:pPr algn="ctr"/>
            <a:r>
              <a:rPr lang="en-US" dirty="0"/>
              <a:t>Students E - J </a:t>
            </a:r>
          </a:p>
        </p:txBody>
      </p:sp>
      <p:sp>
        <p:nvSpPr>
          <p:cNvPr id="9" name="TextBox 8"/>
          <p:cNvSpPr txBox="1"/>
          <p:nvPr/>
        </p:nvSpPr>
        <p:spPr>
          <a:xfrm>
            <a:off x="7723562" y="3090596"/>
            <a:ext cx="1981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Ms. Marsh</a:t>
            </a:r>
          </a:p>
          <a:p>
            <a:pPr algn="ctr"/>
            <a:r>
              <a:rPr lang="en-US" dirty="0"/>
              <a:t>Students K - Q</a:t>
            </a:r>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t="19265" r="27741" b="19807"/>
          <a:stretch/>
        </p:blipFill>
        <p:spPr>
          <a:xfrm rot="5400000">
            <a:off x="6211983" y="4526947"/>
            <a:ext cx="2602674" cy="1645920"/>
          </a:xfrm>
          <a:prstGeom prst="rect">
            <a:avLst/>
          </a:prstGeom>
          <a:ln>
            <a:noFill/>
          </a:ln>
          <a:effectLst>
            <a:softEdge rad="112500"/>
          </a:effectLst>
        </p:spPr>
      </p:pic>
      <p:sp>
        <p:nvSpPr>
          <p:cNvPr id="11" name="TextBox 10"/>
          <p:cNvSpPr txBox="1"/>
          <p:nvPr/>
        </p:nvSpPr>
        <p:spPr>
          <a:xfrm>
            <a:off x="6554427" y="6034256"/>
            <a:ext cx="19177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Ms. Pearson </a:t>
            </a:r>
          </a:p>
          <a:p>
            <a:pPr algn="ctr"/>
            <a:r>
              <a:rPr lang="en-US" dirty="0"/>
              <a:t>IB students</a:t>
            </a:r>
          </a:p>
        </p:txBody>
      </p:sp>
      <p:sp>
        <p:nvSpPr>
          <p:cNvPr id="15" name="TextBox 14"/>
          <p:cNvSpPr txBox="1"/>
          <p:nvPr/>
        </p:nvSpPr>
        <p:spPr>
          <a:xfrm>
            <a:off x="3567386" y="5981347"/>
            <a:ext cx="19177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Mr. Harrington Students R - Z</a:t>
            </a:r>
          </a:p>
        </p:txBody>
      </p:sp>
    </p:spTree>
    <p:extLst>
      <p:ext uri="{BB962C8B-B14F-4D97-AF65-F5344CB8AC3E}">
        <p14:creationId xmlns:p14="http://schemas.microsoft.com/office/powerpoint/2010/main" val="3922064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213" y="382016"/>
            <a:ext cx="9720072" cy="1499616"/>
          </a:xfrm>
        </p:spPr>
        <p:txBody>
          <a:bodyPr/>
          <a:lstStyle/>
          <a:p>
            <a:r>
              <a:rPr lang="en-US" dirty="0" smtClean="0"/>
              <a:t>Attendance Office Staff</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1600200"/>
            <a:ext cx="2880360" cy="384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92140" y="2077951"/>
            <a:ext cx="3733800" cy="2773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987964" y="5638800"/>
            <a:ext cx="2209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Ms. Peterson</a:t>
            </a:r>
          </a:p>
        </p:txBody>
      </p:sp>
      <p:sp>
        <p:nvSpPr>
          <p:cNvPr id="7" name="TextBox 6"/>
          <p:cNvSpPr txBox="1"/>
          <p:nvPr/>
        </p:nvSpPr>
        <p:spPr>
          <a:xfrm>
            <a:off x="6454140" y="5529590"/>
            <a:ext cx="22098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Ms. Spencer</a:t>
            </a:r>
          </a:p>
        </p:txBody>
      </p:sp>
    </p:spTree>
    <p:extLst>
      <p:ext uri="{BB962C8B-B14F-4D97-AF65-F5344CB8AC3E}">
        <p14:creationId xmlns:p14="http://schemas.microsoft.com/office/powerpoint/2010/main" val="4109077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u="sng" dirty="0" err="1" smtClean="0"/>
              <a:t>Grimsley</a:t>
            </a:r>
            <a:r>
              <a:rPr lang="en-US" b="1" u="sng" dirty="0" smtClean="0"/>
              <a:t> Office Staff</a:t>
            </a:r>
            <a:endParaRPr lang="en-US" b="1" u="sng"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980" t="8334" r="19796" b="269"/>
          <a:stretch/>
        </p:blipFill>
        <p:spPr>
          <a:xfrm rot="5400000">
            <a:off x="7472655" y="984314"/>
            <a:ext cx="2895601" cy="2590800"/>
          </a:xfrm>
          <a:prstGeom prst="rect">
            <a:avLst/>
          </a:prstGeom>
          <a:ln>
            <a:noFill/>
          </a:ln>
          <a:effectLst>
            <a:softEdge rad="11250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972" r="19852" b="8666"/>
          <a:stretch/>
        </p:blipFill>
        <p:spPr>
          <a:xfrm rot="5400000">
            <a:off x="1488007" y="934922"/>
            <a:ext cx="3028085" cy="2834640"/>
          </a:xfrm>
          <a:prstGeom prst="rect">
            <a:avLst/>
          </a:prstGeom>
          <a:ln>
            <a:noFill/>
          </a:ln>
          <a:effectLst>
            <a:softEdge rad="11250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609980" y="3997606"/>
            <a:ext cx="2926080" cy="2194560"/>
          </a:xfrm>
          <a:prstGeom prst="rect">
            <a:avLst/>
          </a:prstGeom>
          <a:ln>
            <a:noFill/>
          </a:ln>
          <a:effectLst>
            <a:softEdge rad="112500"/>
          </a:effec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2902" t="9334" r="-866" b="7332"/>
          <a:stretch/>
        </p:blipFill>
        <p:spPr>
          <a:xfrm rot="5400000">
            <a:off x="5144460" y="2445877"/>
            <a:ext cx="3001905" cy="2132931"/>
          </a:xfrm>
          <a:prstGeom prst="rect">
            <a:avLst/>
          </a:prstGeom>
          <a:ln>
            <a:noFill/>
          </a:ln>
          <a:effectLst>
            <a:softEdge rad="112500"/>
          </a:effectLst>
        </p:spPr>
      </p:pic>
      <p:sp>
        <p:nvSpPr>
          <p:cNvPr id="5" name="TextBox 4"/>
          <p:cNvSpPr txBox="1"/>
          <p:nvPr/>
        </p:nvSpPr>
        <p:spPr>
          <a:xfrm>
            <a:off x="7696176" y="3262977"/>
            <a:ext cx="2570278" cy="707886"/>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Ms. Bowe</a:t>
            </a:r>
          </a:p>
          <a:p>
            <a:pPr algn="ctr"/>
            <a:r>
              <a:rPr lang="en-US" sz="2000" b="1" dirty="0"/>
              <a:t>Main Office</a:t>
            </a:r>
          </a:p>
        </p:txBody>
      </p:sp>
      <p:sp>
        <p:nvSpPr>
          <p:cNvPr id="9" name="TextBox 8"/>
          <p:cNvSpPr txBox="1"/>
          <p:nvPr/>
        </p:nvSpPr>
        <p:spPr>
          <a:xfrm>
            <a:off x="2953745" y="5881684"/>
            <a:ext cx="216985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Ms. Anderson</a:t>
            </a:r>
          </a:p>
          <a:p>
            <a:pPr algn="ctr"/>
            <a:r>
              <a:rPr lang="en-US" sz="2000" b="1" dirty="0"/>
              <a:t>Counseling</a:t>
            </a:r>
          </a:p>
        </p:txBody>
      </p:sp>
      <p:sp>
        <p:nvSpPr>
          <p:cNvPr id="11" name="TextBox 10"/>
          <p:cNvSpPr txBox="1"/>
          <p:nvPr/>
        </p:nvSpPr>
        <p:spPr>
          <a:xfrm>
            <a:off x="5943601" y="4595904"/>
            <a:ext cx="216985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Ms. </a:t>
            </a:r>
            <a:r>
              <a:rPr lang="en-US" sz="2000" b="1" dirty="0" err="1"/>
              <a:t>Ericksen</a:t>
            </a:r>
            <a:endParaRPr lang="en-US" sz="2000" b="1" dirty="0"/>
          </a:p>
          <a:p>
            <a:pPr algn="ctr"/>
            <a:r>
              <a:rPr lang="en-US" sz="2000" b="1" dirty="0"/>
              <a:t>Treasurer</a:t>
            </a:r>
          </a:p>
        </p:txBody>
      </p:sp>
      <p:sp>
        <p:nvSpPr>
          <p:cNvPr id="7" name="TextBox 6"/>
          <p:cNvSpPr txBox="1"/>
          <p:nvPr/>
        </p:nvSpPr>
        <p:spPr>
          <a:xfrm>
            <a:off x="1676630" y="3158399"/>
            <a:ext cx="275844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Ms. Underwood</a:t>
            </a:r>
          </a:p>
          <a:p>
            <a:pPr algn="ctr"/>
            <a:r>
              <a:rPr lang="en-US" sz="2000" b="1" dirty="0"/>
              <a:t>Registrar - Counseling</a:t>
            </a:r>
          </a:p>
        </p:txBody>
      </p:sp>
    </p:spTree>
    <p:extLst>
      <p:ext uri="{BB962C8B-B14F-4D97-AF65-F5344CB8AC3E}">
        <p14:creationId xmlns:p14="http://schemas.microsoft.com/office/powerpoint/2010/main" val="40118605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553" t="13062" r="21419" b="6124"/>
          <a:stretch/>
        </p:blipFill>
        <p:spPr>
          <a:xfrm rot="5400000">
            <a:off x="1435099" y="774701"/>
            <a:ext cx="3957323" cy="3474720"/>
          </a:xfrm>
          <a:prstGeom prst="rect">
            <a:avLst/>
          </a:prstGeom>
          <a:ln>
            <a:noFill/>
          </a:ln>
          <a:effectLst>
            <a:softEdge rad="112500"/>
          </a:effectLst>
        </p:spPr>
      </p:pic>
      <p:sp>
        <p:nvSpPr>
          <p:cNvPr id="5" name="TextBox 4"/>
          <p:cNvSpPr txBox="1"/>
          <p:nvPr/>
        </p:nvSpPr>
        <p:spPr>
          <a:xfrm>
            <a:off x="2209800" y="4308902"/>
            <a:ext cx="2286000" cy="83099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Ms. Welch</a:t>
            </a:r>
          </a:p>
          <a:p>
            <a:pPr algn="ctr"/>
            <a:r>
              <a:rPr lang="en-US" sz="2400" b="1" dirty="0"/>
              <a:t>School Nurse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832" t="13165" r="18151"/>
          <a:stretch/>
        </p:blipFill>
        <p:spPr>
          <a:xfrm>
            <a:off x="6705600" y="533399"/>
            <a:ext cx="3595290" cy="3657600"/>
          </a:xfrm>
          <a:prstGeom prst="rect">
            <a:avLst/>
          </a:prstGeom>
          <a:ln>
            <a:noFill/>
          </a:ln>
          <a:effectLst>
            <a:softEdge rad="112500"/>
          </a:effectLst>
        </p:spPr>
      </p:pic>
      <p:sp>
        <p:nvSpPr>
          <p:cNvPr id="7" name="TextBox 6"/>
          <p:cNvSpPr txBox="1"/>
          <p:nvPr/>
        </p:nvSpPr>
        <p:spPr>
          <a:xfrm>
            <a:off x="7543800" y="4186287"/>
            <a:ext cx="2286000" cy="83099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t>Ms. Southerland</a:t>
            </a:r>
          </a:p>
          <a:p>
            <a:pPr algn="ctr"/>
            <a:r>
              <a:rPr lang="en-US" sz="2400" b="1" dirty="0"/>
              <a:t>Social Worker</a:t>
            </a:r>
          </a:p>
        </p:txBody>
      </p:sp>
      <p:sp>
        <p:nvSpPr>
          <p:cNvPr id="2" name="TextBox 1"/>
          <p:cNvSpPr txBox="1"/>
          <p:nvPr/>
        </p:nvSpPr>
        <p:spPr>
          <a:xfrm>
            <a:off x="4506012" y="5139899"/>
            <a:ext cx="524758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t>Visit them in the counseling office.</a:t>
            </a:r>
          </a:p>
        </p:txBody>
      </p:sp>
    </p:spTree>
    <p:extLst>
      <p:ext uri="{BB962C8B-B14F-4D97-AF65-F5344CB8AC3E}">
        <p14:creationId xmlns:p14="http://schemas.microsoft.com/office/powerpoint/2010/main" val="4002338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food heart"/>
          <p:cNvPicPr/>
          <p:nvPr/>
        </p:nvPicPr>
        <p:blipFill>
          <a:blip r:embed="rId2">
            <a:extLst>
              <a:ext uri="{28A0092B-C50C-407E-A947-70E740481C1C}">
                <a14:useLocalDpi xmlns:a14="http://schemas.microsoft.com/office/drawing/2010/main" val="0"/>
              </a:ext>
            </a:extLst>
          </a:blip>
          <a:srcRect/>
          <a:stretch>
            <a:fillRect/>
          </a:stretch>
        </p:blipFill>
        <p:spPr bwMode="auto">
          <a:xfrm>
            <a:off x="4501515" y="1139840"/>
            <a:ext cx="3028950" cy="966440"/>
          </a:xfrm>
          <a:prstGeom prst="rect">
            <a:avLst/>
          </a:prstGeom>
          <a:noFill/>
          <a:ln>
            <a:noFill/>
          </a:ln>
        </p:spPr>
      </p:pic>
      <p:sp>
        <p:nvSpPr>
          <p:cNvPr id="7" name="Rectangle 7"/>
          <p:cNvSpPr>
            <a:spLocks noChangeArrowheads="1"/>
          </p:cNvSpPr>
          <p:nvPr/>
        </p:nvSpPr>
        <p:spPr bwMode="auto">
          <a:xfrm>
            <a:off x="1889760" y="2538209"/>
            <a:ext cx="854964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r>
              <a:rPr lang="en-US" altLang="en-US" sz="54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GRIMSLEY GOODS</a:t>
            </a:r>
            <a:endParaRPr lang="en-US" altLang="en-US" sz="825" dirty="0">
              <a:solidFill>
                <a:prstClr val="black"/>
              </a:solidFill>
              <a:latin typeface="Calibri" panose="020F0502020204030204"/>
            </a:endParaRPr>
          </a:p>
          <a:p>
            <a:pPr defTabSz="685800" eaLnBrk="0" fontAlgn="base" hangingPunct="0">
              <a:spcBef>
                <a:spcPct val="0"/>
              </a:spcBef>
              <a:spcAft>
                <a:spcPct val="0"/>
              </a:spcAft>
            </a:pPr>
            <a:r>
              <a:rPr lang="en-US" alt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provides free and confidential assistance with food and clothing needs for all </a:t>
            </a:r>
            <a:r>
              <a:rPr lang="en-US" altLang="en-US" sz="36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Whirlie</a:t>
            </a:r>
            <a:r>
              <a:rPr lang="en-US" alt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families!</a:t>
            </a:r>
            <a:endParaRPr lang="en-US" altLang="en-US" sz="825" dirty="0">
              <a:solidFill>
                <a:prstClr val="black"/>
              </a:solidFill>
              <a:latin typeface="Calibri" panose="020F0502020204030204"/>
            </a:endParaRPr>
          </a:p>
          <a:p>
            <a:pPr algn="ctr" defTabSz="685800" eaLnBrk="0" fontAlgn="base" hangingPunct="0">
              <a:spcBef>
                <a:spcPct val="0"/>
              </a:spcBef>
              <a:spcAft>
                <a:spcPct val="0"/>
              </a:spcAft>
            </a:pPr>
            <a:r>
              <a:rPr lang="en-US" alt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Visit the counseling center for sign-up details!</a:t>
            </a:r>
            <a:endParaRPr lang="en-US" altLang="en-US" sz="825" dirty="0">
              <a:solidFill>
                <a:prstClr val="black"/>
              </a:solidFill>
              <a:latin typeface="Calibri" panose="020F0502020204030204"/>
            </a:endParaRPr>
          </a:p>
          <a:p>
            <a:pPr defTabSz="685800" eaLnBrk="0" fontAlgn="base" hangingPunct="0">
              <a:spcBef>
                <a:spcPct val="0"/>
              </a:spcBef>
              <a:spcAft>
                <a:spcPct val="0"/>
              </a:spcAft>
            </a:pPr>
            <a:endParaRPr lang="en-US" altLang="en-US" sz="1350" dirty="0">
              <a:solidFill>
                <a:prstClr val="black"/>
              </a:solidFill>
              <a:latin typeface="Arial" panose="020B0604020202020204" pitchFamily="34" charset="0"/>
            </a:endParaRPr>
          </a:p>
        </p:txBody>
      </p:sp>
      <p:pic>
        <p:nvPicPr>
          <p:cNvPr id="1030" name="Picture 1" descr="http://ts1.mm.bing.net/th?id=I4583873106150236&amp;pid=1.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7740" y="4776350"/>
            <a:ext cx="1554070" cy="7655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p:cNvSpPr>
            <a:spLocks noChangeArrowheads="1"/>
          </p:cNvSpPr>
          <p:nvPr/>
        </p:nvSpPr>
        <p:spPr bwMode="auto">
          <a:xfrm>
            <a:off x="3434443" y="5248876"/>
            <a:ext cx="58293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a:endParaRPr lang="en-US" sz="1350">
              <a:solidFill>
                <a:prstClr val="black"/>
              </a:solidFill>
              <a:latin typeface="Calibri" panose="020F0502020204030204"/>
            </a:endParaRPr>
          </a:p>
        </p:txBody>
      </p:sp>
    </p:spTree>
    <p:extLst>
      <p:ext uri="{BB962C8B-B14F-4D97-AF65-F5344CB8AC3E}">
        <p14:creationId xmlns:p14="http://schemas.microsoft.com/office/powerpoint/2010/main" val="2394635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Over Plagiarism </a:t>
            </a:r>
            <a:r>
              <a:rPr lang="en-US" dirty="0" err="1" smtClean="0"/>
              <a:t>Powerpoint</a:t>
            </a:r>
            <a:endParaRPr lang="en-US" dirty="0"/>
          </a:p>
        </p:txBody>
      </p:sp>
      <p:sp>
        <p:nvSpPr>
          <p:cNvPr id="3" name="Content Placeholder 2"/>
          <p:cNvSpPr>
            <a:spLocks noGrp="1"/>
          </p:cNvSpPr>
          <p:nvPr>
            <p:ph idx="1"/>
          </p:nvPr>
        </p:nvSpPr>
        <p:spPr/>
        <p:txBody>
          <a:bodyPr/>
          <a:lstStyle/>
          <a:p>
            <a:r>
              <a:rPr lang="en-US" dirty="0" smtClean="0"/>
              <a:t>Go over </a:t>
            </a:r>
            <a:r>
              <a:rPr lang="en-US" dirty="0" err="1" smtClean="0"/>
              <a:t>Turnitin</a:t>
            </a:r>
            <a:endParaRPr lang="en-US" dirty="0"/>
          </a:p>
        </p:txBody>
      </p:sp>
    </p:spTree>
    <p:extLst>
      <p:ext uri="{BB962C8B-B14F-4D97-AF65-F5344CB8AC3E}">
        <p14:creationId xmlns:p14="http://schemas.microsoft.com/office/powerpoint/2010/main" val="2844285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642" y="230374"/>
            <a:ext cx="9720072" cy="397423"/>
          </a:xfrm>
        </p:spPr>
        <p:txBody>
          <a:bodyPr>
            <a:normAutofit fontScale="90000"/>
          </a:bodyPr>
          <a:lstStyle/>
          <a:p>
            <a:r>
              <a:rPr lang="en-US" dirty="0" err="1" smtClean="0"/>
              <a:t>Turnitin</a:t>
            </a:r>
            <a:r>
              <a:rPr lang="en-US" dirty="0" smtClean="0"/>
              <a:t> Codes</a:t>
            </a:r>
            <a:endParaRPr lang="en-US" dirty="0"/>
          </a:p>
        </p:txBody>
      </p:sp>
      <p:sp>
        <p:nvSpPr>
          <p:cNvPr id="3" name="Content Placeholder 2"/>
          <p:cNvSpPr>
            <a:spLocks noGrp="1"/>
          </p:cNvSpPr>
          <p:nvPr>
            <p:ph idx="1"/>
          </p:nvPr>
        </p:nvSpPr>
        <p:spPr>
          <a:xfrm>
            <a:off x="2129051" y="1050878"/>
            <a:ext cx="8120418" cy="5258482"/>
          </a:xfrm>
        </p:spPr>
        <p:txBody>
          <a:bodyPr>
            <a:normAutofit/>
          </a:bodyPr>
          <a:lstStyle/>
          <a:p>
            <a:r>
              <a:rPr lang="en-US" sz="2400" dirty="0" smtClean="0"/>
              <a:t>Standard:</a:t>
            </a:r>
          </a:p>
          <a:p>
            <a:r>
              <a:rPr lang="en-US" sz="2400" dirty="0" smtClean="0"/>
              <a:t>2</a:t>
            </a:r>
            <a:r>
              <a:rPr lang="en-US" sz="2400" baseline="30000" dirty="0" smtClean="0"/>
              <a:t>n</a:t>
            </a:r>
            <a:r>
              <a:rPr lang="en-US" sz="2800" baseline="30000" dirty="0" smtClean="0"/>
              <a:t>d</a:t>
            </a:r>
            <a:r>
              <a:rPr lang="en-US" sz="2800" dirty="0" smtClean="0"/>
              <a:t> </a:t>
            </a:r>
            <a:r>
              <a:rPr lang="en-US" sz="2800" dirty="0"/>
              <a:t>- Class ID:  10089277	</a:t>
            </a:r>
            <a:r>
              <a:rPr lang="en-US" sz="2800" dirty="0" smtClean="0"/>
              <a:t>password</a:t>
            </a:r>
            <a:r>
              <a:rPr lang="en-US" sz="2800" dirty="0"/>
              <a:t>: Hickman2</a:t>
            </a:r>
          </a:p>
          <a:p>
            <a:r>
              <a:rPr lang="en-US" sz="2800" dirty="0"/>
              <a:t>4</a:t>
            </a:r>
            <a:r>
              <a:rPr lang="en-US" sz="2800" baseline="30000" dirty="0"/>
              <a:t>th</a:t>
            </a:r>
            <a:r>
              <a:rPr lang="en-US" sz="2800" dirty="0"/>
              <a:t> - Class ID:  10089298	</a:t>
            </a:r>
            <a:r>
              <a:rPr lang="en-US" sz="2800" dirty="0" smtClean="0"/>
              <a:t>password</a:t>
            </a:r>
            <a:r>
              <a:rPr lang="en-US" sz="2800" dirty="0"/>
              <a:t>: </a:t>
            </a:r>
            <a:r>
              <a:rPr lang="en-US" sz="2800" dirty="0" smtClean="0"/>
              <a:t>Hickman4</a:t>
            </a:r>
          </a:p>
          <a:p>
            <a:r>
              <a:rPr lang="en-US" sz="2800" dirty="0" smtClean="0"/>
              <a:t>Honors:</a:t>
            </a:r>
            <a:endParaRPr lang="en-US" sz="2800" dirty="0"/>
          </a:p>
          <a:p>
            <a:r>
              <a:rPr lang="en-US" sz="2800" dirty="0"/>
              <a:t>1</a:t>
            </a:r>
            <a:r>
              <a:rPr lang="en-US" sz="2800" baseline="30000" dirty="0"/>
              <a:t>st</a:t>
            </a:r>
            <a:r>
              <a:rPr lang="en-US" sz="2800" dirty="0"/>
              <a:t> - Class ID: 10089248	</a:t>
            </a:r>
            <a:r>
              <a:rPr lang="en-US" sz="2800" dirty="0" smtClean="0"/>
              <a:t>	password</a:t>
            </a:r>
            <a:r>
              <a:rPr lang="en-US" sz="2800" dirty="0"/>
              <a:t>: Hickman1</a:t>
            </a:r>
          </a:p>
          <a:p>
            <a:r>
              <a:rPr lang="en-US" sz="2800" dirty="0"/>
              <a:t>3</a:t>
            </a:r>
            <a:r>
              <a:rPr lang="en-US" sz="2800" baseline="30000" dirty="0"/>
              <a:t>rd</a:t>
            </a:r>
            <a:r>
              <a:rPr lang="en-US" sz="2800" dirty="0"/>
              <a:t>- Class ID:  10089291  	</a:t>
            </a:r>
            <a:r>
              <a:rPr lang="en-US" sz="2800" dirty="0" smtClean="0"/>
              <a:t>password</a:t>
            </a:r>
            <a:r>
              <a:rPr lang="en-US" sz="2800" dirty="0"/>
              <a:t>: Hickman3</a:t>
            </a:r>
          </a:p>
          <a:p>
            <a:r>
              <a:rPr lang="en-US" sz="2800" dirty="0"/>
              <a:t>6</a:t>
            </a:r>
            <a:r>
              <a:rPr lang="en-US" sz="2800" baseline="30000" dirty="0"/>
              <a:t>th</a:t>
            </a:r>
            <a:r>
              <a:rPr lang="en-US" sz="2800" dirty="0"/>
              <a:t>- Class ID:  10089309	</a:t>
            </a:r>
            <a:r>
              <a:rPr lang="en-US" sz="2800" dirty="0" smtClean="0"/>
              <a:t>	password</a:t>
            </a:r>
            <a:r>
              <a:rPr lang="en-US" sz="2800" dirty="0"/>
              <a:t>: Hickman6</a:t>
            </a:r>
          </a:p>
          <a:p>
            <a:endParaRPr lang="en-US" dirty="0"/>
          </a:p>
          <a:p>
            <a:endParaRPr lang="en-US" dirty="0"/>
          </a:p>
        </p:txBody>
      </p:sp>
    </p:spTree>
    <p:extLst>
      <p:ext uri="{BB962C8B-B14F-4D97-AF65-F5344CB8AC3E}">
        <p14:creationId xmlns:p14="http://schemas.microsoft.com/office/powerpoint/2010/main" val="1068032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Wednesday, 08/30</a:t>
            </a:r>
            <a:endParaRPr lang="en-US" dirty="0"/>
          </a:p>
        </p:txBody>
      </p:sp>
      <p:sp>
        <p:nvSpPr>
          <p:cNvPr id="3" name="Subtitle 2"/>
          <p:cNvSpPr>
            <a:spLocks noGrp="1"/>
          </p:cNvSpPr>
          <p:nvPr>
            <p:ph type="subTitle" idx="1"/>
          </p:nvPr>
        </p:nvSpPr>
        <p:spPr/>
        <p:txBody>
          <a:bodyPr/>
          <a:lstStyle/>
          <a:p>
            <a:r>
              <a:rPr lang="en-US" dirty="0"/>
              <a:t>Hickman, English II</a:t>
            </a:r>
          </a:p>
          <a:p>
            <a:endParaRPr lang="en-US" dirty="0"/>
          </a:p>
        </p:txBody>
      </p:sp>
    </p:spTree>
    <p:extLst>
      <p:ext uri="{BB962C8B-B14F-4D97-AF65-F5344CB8AC3E}">
        <p14:creationId xmlns:p14="http://schemas.microsoft.com/office/powerpoint/2010/main" val="776542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900" y="597699"/>
            <a:ext cx="9720072" cy="1499616"/>
          </a:xfrm>
        </p:spPr>
        <p:txBody>
          <a:bodyPr/>
          <a:lstStyle/>
          <a:p>
            <a:r>
              <a:rPr lang="en-US" b="1" u="sng" dirty="0" smtClean="0"/>
              <a:t>Day 3:  Discipline</a:t>
            </a:r>
            <a:endParaRPr lang="en-US" b="1" u="sng" dirty="0"/>
          </a:p>
        </p:txBody>
      </p:sp>
      <p:sp>
        <p:nvSpPr>
          <p:cNvPr id="3" name="Content Placeholder 2"/>
          <p:cNvSpPr>
            <a:spLocks noGrp="1"/>
          </p:cNvSpPr>
          <p:nvPr>
            <p:ph idx="1"/>
          </p:nvPr>
        </p:nvSpPr>
        <p:spPr>
          <a:xfrm>
            <a:off x="1953044" y="2286000"/>
            <a:ext cx="8642386" cy="4023360"/>
          </a:xfrm>
        </p:spPr>
        <p:txBody>
          <a:bodyPr/>
          <a:lstStyle/>
          <a:p>
            <a:pPr marL="0" indent="0" algn="ctr">
              <a:buNone/>
            </a:pPr>
            <a:r>
              <a:rPr lang="en-US" sz="3200" b="1" dirty="0" smtClean="0"/>
              <a:t>Grimsley students expect and demonstrate excellence every day, academically, how we behave and how we treat each other.</a:t>
            </a:r>
          </a:p>
          <a:p>
            <a:pPr marL="0" indent="0" algn="ctr">
              <a:buNone/>
            </a:pPr>
            <a:endParaRPr lang="en-US" sz="3200" b="1" dirty="0"/>
          </a:p>
          <a:p>
            <a:pPr marL="0" indent="0" algn="ctr">
              <a:buNone/>
            </a:pPr>
            <a:r>
              <a:rPr lang="en-US" sz="3200" b="1" dirty="0" smtClean="0"/>
              <a:t>Grimsley students must respect the learning environment of their fellow students.</a:t>
            </a:r>
          </a:p>
          <a:p>
            <a:pPr marL="0" indent="0" algn="ctr">
              <a:buNone/>
            </a:pPr>
            <a:endParaRPr lang="en-US" b="1" dirty="0" smtClean="0"/>
          </a:p>
        </p:txBody>
      </p:sp>
    </p:spTree>
    <p:extLst>
      <p:ext uri="{BB962C8B-B14F-4D97-AF65-F5344CB8AC3E}">
        <p14:creationId xmlns:p14="http://schemas.microsoft.com/office/powerpoint/2010/main" val="15576888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14" y="512645"/>
            <a:ext cx="9222958" cy="1499616"/>
          </a:xfrm>
        </p:spPr>
        <p:txBody>
          <a:bodyPr>
            <a:normAutofit/>
          </a:bodyPr>
          <a:lstStyle/>
          <a:p>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Classroom </a:t>
            </a:r>
            <a:r>
              <a:rPr lang="en-US" altLang="en-U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Disruptions</a:t>
            </a:r>
            <a:endParaRPr lang="en-US" dirty="0"/>
          </a:p>
        </p:txBody>
      </p:sp>
      <p:sp>
        <p:nvSpPr>
          <p:cNvPr id="3" name="Content Placeholder 2"/>
          <p:cNvSpPr>
            <a:spLocks noGrp="1"/>
          </p:cNvSpPr>
          <p:nvPr>
            <p:ph idx="1"/>
          </p:nvPr>
        </p:nvSpPr>
        <p:spPr>
          <a:xfrm>
            <a:off x="1880471" y="1876424"/>
            <a:ext cx="8119873" cy="4432935"/>
          </a:xfrm>
        </p:spPr>
        <p:txBody>
          <a:bodyPr>
            <a:normAutofit/>
          </a:bodyPr>
          <a:lstStyle/>
          <a:p>
            <a:pPr marL="0" indent="0" eaLnBrk="0" fontAlgn="base" hangingPunct="0">
              <a:spcBef>
                <a:spcPct val="0"/>
              </a:spcBef>
              <a:spcAft>
                <a:spcPct val="0"/>
              </a:spcAft>
              <a:buNone/>
            </a:pPr>
            <a:r>
              <a:rPr lang="en-US" altLang="en-US" sz="2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Students </a:t>
            </a:r>
            <a:r>
              <a:rPr lang="en-US" alt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are not allowed to disrupt instruction of the classroom teacher or the learning of other students. Teachers will attempt to correct misbehavior with a warning and classroom consequences. If the student does not respond to the intervention, the teacher may send the student to Student Intervention (SI). Serious classroom disruptions may be directly referred to administration. </a:t>
            </a:r>
            <a:endParaRPr lang="en-US" altLang="en-US" sz="5400" dirty="0">
              <a:latin typeface="Arial" panose="020B0604020202020204" pitchFamily="34" charset="0"/>
            </a:endParaRPr>
          </a:p>
          <a:p>
            <a:endParaRPr lang="en-US" dirty="0"/>
          </a:p>
        </p:txBody>
      </p:sp>
    </p:spTree>
    <p:extLst>
      <p:ext uri="{BB962C8B-B14F-4D97-AF65-F5344CB8AC3E}">
        <p14:creationId xmlns:p14="http://schemas.microsoft.com/office/powerpoint/2010/main" val="2309552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14300" y="205232"/>
            <a:ext cx="9720072" cy="1499616"/>
          </a:xfrm>
        </p:spPr>
        <p:txBody>
          <a:bodyPr/>
          <a:lstStyle/>
          <a:p>
            <a:r>
              <a:rPr lang="en-US" b="1" u="sng" dirty="0" smtClean="0"/>
              <a:t>Student Intervention</a:t>
            </a:r>
            <a:endParaRPr lang="en-US" b="1" u="sng" dirty="0"/>
          </a:p>
        </p:txBody>
      </p:sp>
      <p:sp>
        <p:nvSpPr>
          <p:cNvPr id="6" name="Content Placeholder 5"/>
          <p:cNvSpPr>
            <a:spLocks noGrp="1"/>
          </p:cNvSpPr>
          <p:nvPr>
            <p:ph sz="half" idx="1"/>
          </p:nvPr>
        </p:nvSpPr>
        <p:spPr>
          <a:xfrm>
            <a:off x="2450084" y="1717676"/>
            <a:ext cx="4754880" cy="4871810"/>
          </a:xfrm>
        </p:spPr>
        <p:txBody>
          <a:bodyPr>
            <a:noAutofit/>
          </a:bodyPr>
          <a:lstStyle/>
          <a:p>
            <a:r>
              <a:rPr lang="en-US" sz="3600" dirty="0" smtClean="0"/>
              <a:t>SI is located in room 100 on the first floor of the main building.</a:t>
            </a:r>
          </a:p>
          <a:p>
            <a:r>
              <a:rPr lang="en-US" sz="3600" b="1" dirty="0" smtClean="0"/>
              <a:t>Mr. </a:t>
            </a:r>
            <a:r>
              <a:rPr lang="en-US" sz="3600" b="1" dirty="0" err="1" smtClean="0"/>
              <a:t>Rigsbee</a:t>
            </a:r>
            <a:r>
              <a:rPr lang="en-US" sz="3600" b="1" dirty="0" smtClean="0"/>
              <a:t> </a:t>
            </a:r>
            <a:r>
              <a:rPr lang="en-US" sz="3600" dirty="0" smtClean="0"/>
              <a:t>is the SI coordinator.</a:t>
            </a:r>
          </a:p>
          <a:p>
            <a:r>
              <a:rPr lang="en-US" sz="3600" dirty="0" smtClean="0"/>
              <a:t>Repeated referrals to SI will result in discipline action by the administrator.</a:t>
            </a:r>
            <a:endParaRPr lang="en-US" sz="3600"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7093857" y="1745566"/>
            <a:ext cx="3810000" cy="2857500"/>
          </a:xfrm>
          <a:prstGeom prst="rect">
            <a:avLst/>
          </a:prstGeom>
          <a:ln>
            <a:noFill/>
          </a:ln>
          <a:effectLst>
            <a:softEdge rad="112500"/>
          </a:effectLst>
        </p:spPr>
      </p:pic>
      <p:sp>
        <p:nvSpPr>
          <p:cNvPr id="10" name="TextBox 9"/>
          <p:cNvSpPr txBox="1"/>
          <p:nvPr/>
        </p:nvSpPr>
        <p:spPr>
          <a:xfrm>
            <a:off x="7570107" y="4635311"/>
            <a:ext cx="320040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dirty="0"/>
              <a:t>Coach </a:t>
            </a:r>
            <a:r>
              <a:rPr lang="en-US" sz="4000" b="1" dirty="0" err="1"/>
              <a:t>Rigsbee</a:t>
            </a:r>
            <a:endParaRPr lang="en-US" sz="4000" b="1" dirty="0"/>
          </a:p>
        </p:txBody>
      </p:sp>
    </p:spTree>
    <p:extLst>
      <p:ext uri="{BB962C8B-B14F-4D97-AF65-F5344CB8AC3E}">
        <p14:creationId xmlns:p14="http://schemas.microsoft.com/office/powerpoint/2010/main" val="1872647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042" y="220328"/>
            <a:ext cx="9720072" cy="1499616"/>
          </a:xfrm>
        </p:spPr>
        <p:txBody>
          <a:bodyPr/>
          <a:lstStyle/>
          <a:p>
            <a:r>
              <a:rPr lang="en-US" dirty="0" smtClean="0"/>
              <a:t>Consequences for Rule Violations</a:t>
            </a:r>
            <a:endParaRPr lang="en-US" dirty="0"/>
          </a:p>
        </p:txBody>
      </p:sp>
      <p:graphicFrame>
        <p:nvGraphicFramePr>
          <p:cNvPr id="5" name="Table 4"/>
          <p:cNvGraphicFramePr>
            <a:graphicFrameLocks noGrp="1"/>
          </p:cNvGraphicFramePr>
          <p:nvPr>
            <p:extLst/>
          </p:nvPr>
        </p:nvGraphicFramePr>
        <p:xfrm>
          <a:off x="1712686" y="1516743"/>
          <a:ext cx="8601074" cy="4541521"/>
        </p:xfrm>
        <a:graphic>
          <a:graphicData uri="http://schemas.openxmlformats.org/drawingml/2006/table">
            <a:tbl>
              <a:tblPr firstRow="1" firstCol="1" bandRow="1">
                <a:tableStyleId>{5C22544A-7EE6-4342-B048-85BDC9FD1C3A}</a:tableStyleId>
              </a:tblPr>
              <a:tblGrid>
                <a:gridCol w="1230386">
                  <a:extLst>
                    <a:ext uri="{9D8B030D-6E8A-4147-A177-3AD203B41FA5}">
                      <a16:colId xmlns:a16="http://schemas.microsoft.com/office/drawing/2014/main" val="1009094401"/>
                    </a:ext>
                  </a:extLst>
                </a:gridCol>
                <a:gridCol w="7370688">
                  <a:extLst>
                    <a:ext uri="{9D8B030D-6E8A-4147-A177-3AD203B41FA5}">
                      <a16:colId xmlns:a16="http://schemas.microsoft.com/office/drawing/2014/main" val="868178568"/>
                    </a:ext>
                  </a:extLst>
                </a:gridCol>
              </a:tblGrid>
              <a:tr h="685800">
                <a:tc>
                  <a:txBody>
                    <a:bodyPr/>
                    <a:lstStyle/>
                    <a:p>
                      <a:pPr marL="0" marR="0" hangingPunct="0">
                        <a:spcBef>
                          <a:spcPts val="0"/>
                        </a:spcBef>
                        <a:spcAft>
                          <a:spcPts val="0"/>
                        </a:spcAft>
                      </a:pPr>
                      <a:r>
                        <a:rPr lang="en-US" sz="2400" kern="1400" dirty="0">
                          <a:solidFill>
                            <a:schemeClr val="tx1"/>
                          </a:solidFill>
                          <a:effectLst/>
                        </a:rPr>
                        <a:t>1</a:t>
                      </a:r>
                      <a:r>
                        <a:rPr lang="en-US" sz="2400" kern="1400" baseline="30000" dirty="0">
                          <a:solidFill>
                            <a:schemeClr val="tx1"/>
                          </a:solidFill>
                          <a:effectLst/>
                        </a:rPr>
                        <a:t>st</a:t>
                      </a:r>
                      <a:r>
                        <a:rPr lang="en-US" sz="2400" kern="1400" dirty="0">
                          <a:solidFill>
                            <a:schemeClr val="tx1"/>
                          </a:solidFill>
                          <a:effectLst/>
                        </a:rPr>
                        <a:t> Offense </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0"/>
                        </a:spcBef>
                        <a:spcAft>
                          <a:spcPts val="0"/>
                        </a:spcAft>
                      </a:pPr>
                      <a:r>
                        <a:rPr lang="en-US" sz="2400" b="0" kern="1400" dirty="0">
                          <a:solidFill>
                            <a:schemeClr val="tx1"/>
                          </a:solidFill>
                          <a:effectLst/>
                        </a:rPr>
                        <a:t>Time served and parent contact by the classroom teacher.</a:t>
                      </a:r>
                      <a:endParaRPr lang="en-US" sz="2400" b="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726885"/>
                  </a:ext>
                </a:extLst>
              </a:tr>
              <a:tr h="1066801">
                <a:tc>
                  <a:txBody>
                    <a:bodyPr/>
                    <a:lstStyle/>
                    <a:p>
                      <a:pPr marL="0" marR="0" hangingPunct="0">
                        <a:spcBef>
                          <a:spcPts val="0"/>
                        </a:spcBef>
                        <a:spcAft>
                          <a:spcPts val="0"/>
                        </a:spcAft>
                      </a:pPr>
                      <a:r>
                        <a:rPr lang="en-US" sz="2400" kern="1400" dirty="0">
                          <a:solidFill>
                            <a:schemeClr val="tx1"/>
                          </a:solidFill>
                          <a:effectLst/>
                        </a:rPr>
                        <a:t>2</a:t>
                      </a:r>
                      <a:r>
                        <a:rPr lang="en-US" sz="2400" kern="1400" baseline="30000" dirty="0">
                          <a:solidFill>
                            <a:schemeClr val="tx1"/>
                          </a:solidFill>
                          <a:effectLst/>
                        </a:rPr>
                        <a:t>nd</a:t>
                      </a:r>
                      <a:r>
                        <a:rPr lang="en-US" sz="2400" kern="1400" dirty="0">
                          <a:solidFill>
                            <a:schemeClr val="tx1"/>
                          </a:solidFill>
                          <a:effectLst/>
                        </a:rPr>
                        <a:t> Offense</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0"/>
                        </a:spcBef>
                        <a:spcAft>
                          <a:spcPts val="0"/>
                        </a:spcAft>
                      </a:pPr>
                      <a:r>
                        <a:rPr lang="en-US" sz="2400" b="0" kern="1400" dirty="0">
                          <a:solidFill>
                            <a:schemeClr val="tx1"/>
                          </a:solidFill>
                          <a:effectLst/>
                        </a:rPr>
                        <a:t>Time served and parent contact by the classroom teacher.</a:t>
                      </a:r>
                      <a:endParaRPr lang="en-US" sz="2400" b="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4072011"/>
                  </a:ext>
                </a:extLst>
              </a:tr>
              <a:tr h="1219200">
                <a:tc>
                  <a:txBody>
                    <a:bodyPr/>
                    <a:lstStyle/>
                    <a:p>
                      <a:pPr marL="0" marR="0" hangingPunct="0">
                        <a:spcBef>
                          <a:spcPts val="0"/>
                        </a:spcBef>
                        <a:spcAft>
                          <a:spcPts val="0"/>
                        </a:spcAft>
                      </a:pPr>
                      <a:r>
                        <a:rPr lang="en-US" sz="2400" kern="1400" dirty="0">
                          <a:solidFill>
                            <a:schemeClr val="tx1"/>
                          </a:solidFill>
                          <a:effectLst/>
                        </a:rPr>
                        <a:t>3</a:t>
                      </a:r>
                      <a:r>
                        <a:rPr lang="en-US" sz="2400" kern="1400" baseline="30000" dirty="0">
                          <a:solidFill>
                            <a:schemeClr val="tx1"/>
                          </a:solidFill>
                          <a:effectLst/>
                        </a:rPr>
                        <a:t>rd</a:t>
                      </a:r>
                      <a:r>
                        <a:rPr lang="en-US" sz="2400" kern="1400" dirty="0">
                          <a:solidFill>
                            <a:schemeClr val="tx1"/>
                          </a:solidFill>
                          <a:effectLst/>
                        </a:rPr>
                        <a:t> Offense</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0"/>
                        </a:spcBef>
                        <a:spcAft>
                          <a:spcPts val="0"/>
                        </a:spcAft>
                      </a:pPr>
                      <a:r>
                        <a:rPr lang="en-US" sz="2400" kern="1400" dirty="0">
                          <a:solidFill>
                            <a:schemeClr val="tx1"/>
                          </a:solidFill>
                          <a:effectLst/>
                        </a:rPr>
                        <a:t>ISS/SI Coordinator gives the referral to the administrator. One day ISS assigned by the administrator.  Parent contact by teacher and administrator.</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6987582"/>
                  </a:ext>
                </a:extLst>
              </a:tr>
              <a:tr h="1524000">
                <a:tc>
                  <a:txBody>
                    <a:bodyPr/>
                    <a:lstStyle/>
                    <a:p>
                      <a:pPr marL="0" marR="0" hangingPunct="0">
                        <a:spcBef>
                          <a:spcPts val="0"/>
                        </a:spcBef>
                        <a:spcAft>
                          <a:spcPts val="0"/>
                        </a:spcAft>
                      </a:pPr>
                      <a:r>
                        <a:rPr lang="en-US" sz="2400" kern="1400" dirty="0">
                          <a:solidFill>
                            <a:schemeClr val="tx1"/>
                          </a:solidFill>
                          <a:effectLst/>
                        </a:rPr>
                        <a:t>4</a:t>
                      </a:r>
                      <a:r>
                        <a:rPr lang="en-US" sz="2400" kern="1400" baseline="30000" dirty="0">
                          <a:solidFill>
                            <a:schemeClr val="tx1"/>
                          </a:solidFill>
                          <a:effectLst/>
                        </a:rPr>
                        <a:t>th</a:t>
                      </a:r>
                      <a:r>
                        <a:rPr lang="en-US" sz="2400" kern="1400" dirty="0">
                          <a:solidFill>
                            <a:schemeClr val="tx1"/>
                          </a:solidFill>
                          <a:effectLst/>
                        </a:rPr>
                        <a:t> Offense and beyond</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hangingPunct="0">
                        <a:spcBef>
                          <a:spcPts val="0"/>
                        </a:spcBef>
                        <a:spcAft>
                          <a:spcPts val="0"/>
                        </a:spcAft>
                      </a:pPr>
                      <a:r>
                        <a:rPr lang="en-US" sz="2400" kern="1400" dirty="0">
                          <a:solidFill>
                            <a:schemeClr val="tx1"/>
                          </a:solidFill>
                          <a:effectLst/>
                        </a:rPr>
                        <a:t>ISS/SI Coordinator gives the referral to the administrator.  Two days ISS up to OSS assigned by the administrator. Parent contact by teacher and administrator.</a:t>
                      </a:r>
                      <a:endParaRPr lang="en-US" sz="2400" kern="1400" dirty="0">
                        <a:solidFill>
                          <a:schemeClr val="tx1"/>
                        </a:solidFill>
                        <a:effectLst/>
                        <a:latin typeface="Times New Roman" panose="02020603050405020304" pitchFamily="18" charset="0"/>
                        <a:ea typeface="Times New Roman" panose="02020603050405020304" pitchFamily="18" charset="0"/>
                      </a:endParaRPr>
                    </a:p>
                  </a:txBody>
                  <a:tcPr marL="43815" marR="438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691795"/>
                  </a:ext>
                </a:extLst>
              </a:tr>
            </a:tbl>
          </a:graphicData>
        </a:graphic>
      </p:graphicFrame>
    </p:spTree>
    <p:extLst>
      <p:ext uri="{BB962C8B-B14F-4D97-AF65-F5344CB8AC3E}">
        <p14:creationId xmlns:p14="http://schemas.microsoft.com/office/powerpoint/2010/main" val="700444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370" y="585216"/>
            <a:ext cx="7826829" cy="1499616"/>
          </a:xfrm>
        </p:spPr>
        <p:txBody>
          <a:bodyPr/>
          <a:lstStyle/>
          <a:p>
            <a:r>
              <a:rPr lang="en-US" u="sng" dirty="0" smtClean="0"/>
              <a:t>Attendance Policy &amp; Procedures</a:t>
            </a:r>
            <a:endParaRPr lang="en-US" u="sng" dirty="0"/>
          </a:p>
        </p:txBody>
      </p:sp>
      <p:sp>
        <p:nvSpPr>
          <p:cNvPr id="4" name="Content Placeholder 3"/>
          <p:cNvSpPr>
            <a:spLocks noGrp="1"/>
          </p:cNvSpPr>
          <p:nvPr>
            <p:ph sz="half" idx="1"/>
          </p:nvPr>
        </p:nvSpPr>
        <p:spPr>
          <a:xfrm>
            <a:off x="1350191" y="2084832"/>
            <a:ext cx="4754880" cy="4023360"/>
          </a:xfrm>
          <a:noFill/>
        </p:spPr>
        <p:style>
          <a:lnRef idx="2">
            <a:schemeClr val="dk1"/>
          </a:lnRef>
          <a:fillRef idx="1">
            <a:schemeClr val="lt1"/>
          </a:fillRef>
          <a:effectRef idx="0">
            <a:schemeClr val="dk1"/>
          </a:effectRef>
          <a:fontRef idx="minor">
            <a:schemeClr val="dk1"/>
          </a:fontRef>
        </p:style>
        <p:txBody>
          <a:bodyPr>
            <a:normAutofit/>
          </a:bodyPr>
          <a:lstStyle/>
          <a:p>
            <a:r>
              <a:rPr lang="en-US" sz="3200" dirty="0" smtClean="0"/>
              <a:t>If you arrive to school 10 minutes after first period starts you must check-in through the office. </a:t>
            </a:r>
          </a:p>
          <a:p>
            <a:r>
              <a:rPr lang="en-US" sz="3200" dirty="0" smtClean="0"/>
              <a:t>If you must leave school early, bring your note to the attendance office in the morning.</a:t>
            </a:r>
            <a:endParaRPr lang="en-US" sz="3200" dirty="0"/>
          </a:p>
        </p:txBody>
      </p:sp>
      <p:sp>
        <p:nvSpPr>
          <p:cNvPr id="5" name="Content Placeholder 4"/>
          <p:cNvSpPr>
            <a:spLocks noGrp="1"/>
          </p:cNvSpPr>
          <p:nvPr>
            <p:ph sz="half" idx="2"/>
          </p:nvPr>
        </p:nvSpPr>
        <p:spPr>
          <a:xfrm>
            <a:off x="6293756" y="2084832"/>
            <a:ext cx="4754880" cy="4023360"/>
          </a:xfrm>
          <a:noFill/>
        </p:spPr>
        <p:style>
          <a:lnRef idx="2">
            <a:schemeClr val="dk1"/>
          </a:lnRef>
          <a:fillRef idx="1">
            <a:schemeClr val="lt1"/>
          </a:fillRef>
          <a:effectRef idx="0">
            <a:schemeClr val="dk1"/>
          </a:effectRef>
          <a:fontRef idx="minor">
            <a:schemeClr val="dk1"/>
          </a:fontRef>
        </p:style>
        <p:txBody>
          <a:bodyPr>
            <a:noAutofit/>
          </a:bodyPr>
          <a:lstStyle/>
          <a:p>
            <a:r>
              <a:rPr lang="en-US" sz="2800" dirty="0" smtClean="0"/>
              <a:t>If you have been absent you will have </a:t>
            </a:r>
            <a:r>
              <a:rPr lang="en-US" sz="2800" b="1" dirty="0" smtClean="0">
                <a:solidFill>
                  <a:srgbClr val="FF0000"/>
                </a:solidFill>
              </a:rPr>
              <a:t>THREE</a:t>
            </a:r>
            <a:r>
              <a:rPr lang="en-US" sz="2800" dirty="0" smtClean="0"/>
              <a:t> school days to bring a note.  It must be dated, contain a lawful reason and be signed by your parent/guardian.</a:t>
            </a:r>
          </a:p>
          <a:p>
            <a:r>
              <a:rPr lang="en-US" sz="2800" dirty="0" smtClean="0"/>
              <a:t>After three days the absence will be marked as </a:t>
            </a:r>
            <a:r>
              <a:rPr lang="en-US" sz="2800" dirty="0" smtClean="0">
                <a:solidFill>
                  <a:srgbClr val="FF0000"/>
                </a:solidFill>
              </a:rPr>
              <a:t>UNEXCUSED.</a:t>
            </a:r>
            <a:endParaRPr lang="en-US" sz="2800" dirty="0">
              <a:solidFill>
                <a:srgbClr val="FF0000"/>
              </a:solidFill>
            </a:endParaRPr>
          </a:p>
        </p:txBody>
      </p:sp>
    </p:spTree>
    <p:extLst>
      <p:ext uri="{BB962C8B-B14F-4D97-AF65-F5344CB8AC3E}">
        <p14:creationId xmlns:p14="http://schemas.microsoft.com/office/powerpoint/2010/main" val="980272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92218" y="280195"/>
            <a:ext cx="9720072" cy="1499616"/>
          </a:xfrm>
        </p:spPr>
        <p:txBody>
          <a:bodyPr/>
          <a:lstStyle/>
          <a:p>
            <a:r>
              <a:rPr lang="en-US" dirty="0" smtClean="0"/>
              <a:t>From the student handbook…</a:t>
            </a:r>
            <a:endParaRPr lang="en-US" dirty="0"/>
          </a:p>
        </p:txBody>
      </p:sp>
      <p:sp>
        <p:nvSpPr>
          <p:cNvPr id="4" name="Title 1"/>
          <p:cNvSpPr>
            <a:spLocks noGrp="1"/>
          </p:cNvSpPr>
          <p:nvPr>
            <p:ph sz="half" idx="1"/>
          </p:nvPr>
        </p:nvSpPr>
        <p:spPr>
          <a:xfrm>
            <a:off x="1592218" y="1383390"/>
            <a:ext cx="4474753" cy="5068209"/>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000" u="sng" dirty="0"/>
              <a:t>Rule 6: </a:t>
            </a:r>
            <a:r>
              <a:rPr lang="en-US" sz="2000" i="1" u="sng" dirty="0"/>
              <a:t>Noncompliance with Directives from Principals, Teachers and Other School </a:t>
            </a:r>
            <a:r>
              <a:rPr lang="en-US" sz="2000" i="1" u="sng" dirty="0" smtClean="0"/>
              <a:t>Personnel</a:t>
            </a:r>
            <a:endParaRPr lang="en-US" sz="2000" u="sng" dirty="0" smtClean="0"/>
          </a:p>
          <a:p>
            <a:pPr marL="0" indent="0">
              <a:buNone/>
            </a:pPr>
            <a:endParaRPr lang="en-US" sz="2000" u="sng" dirty="0"/>
          </a:p>
          <a:p>
            <a:pPr marL="0" indent="0">
              <a:buNone/>
            </a:pPr>
            <a:r>
              <a:rPr lang="en-US" sz="2000" dirty="0" smtClean="0"/>
              <a:t>Students </a:t>
            </a:r>
            <a:r>
              <a:rPr lang="en-US" sz="2000" dirty="0"/>
              <a:t>shall comply with the directions of all school personnel</a:t>
            </a:r>
            <a:r>
              <a:rPr lang="en-US" sz="2000" dirty="0" smtClean="0"/>
              <a:t>.</a:t>
            </a:r>
          </a:p>
          <a:p>
            <a:pPr marL="0" indent="0">
              <a:buNone/>
            </a:pPr>
            <a:endParaRPr lang="en-US" sz="2000" dirty="0" smtClean="0"/>
          </a:p>
          <a:p>
            <a:pPr marL="0" indent="0">
              <a:buNone/>
            </a:pPr>
            <a:r>
              <a:rPr lang="en-US" sz="2000" i="1" u="sng" dirty="0"/>
              <a:t>Rule 14. Fighting Among </a:t>
            </a:r>
            <a:r>
              <a:rPr lang="en-US" sz="2000" i="1" u="sng" dirty="0" smtClean="0"/>
              <a:t>Students </a:t>
            </a:r>
          </a:p>
          <a:p>
            <a:pPr marL="0" indent="0">
              <a:buNone/>
            </a:pPr>
            <a:r>
              <a:rPr lang="en-US" sz="2000" dirty="0" smtClean="0"/>
              <a:t>Students </a:t>
            </a:r>
            <a:r>
              <a:rPr lang="en-US" sz="2000" dirty="0"/>
              <a:t>shall not fight or attempt to cause bodily harm to another student through physical contact. If a student is attempting to involve another student in a fight, the other student should walk away and report it to a teacher, assistant principal or principal. </a:t>
            </a:r>
          </a:p>
        </p:txBody>
      </p:sp>
      <p:sp>
        <p:nvSpPr>
          <p:cNvPr id="6" name="Content Placeholder 5"/>
          <p:cNvSpPr>
            <a:spLocks noGrp="1"/>
          </p:cNvSpPr>
          <p:nvPr>
            <p:ph sz="half" idx="2"/>
          </p:nvPr>
        </p:nvSpPr>
        <p:spPr>
          <a:xfrm>
            <a:off x="6254133" y="1383390"/>
            <a:ext cx="4297753" cy="506820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400" i="1" u="sng" dirty="0"/>
              <a:t>Rule 8: Insulting, Abusive, Harassing, Profane, Obscene or Seriously Disrespectful Words, Acts of Touching, Gestures, Signs, Verbal Threats, Acts of Bullying or Intimidation, or Other </a:t>
            </a:r>
            <a:r>
              <a:rPr lang="en-US" sz="2400" i="1" u="sng" dirty="0" smtClean="0"/>
              <a:t>Acts</a:t>
            </a:r>
          </a:p>
          <a:p>
            <a:pPr marL="0" indent="0">
              <a:buNone/>
            </a:pPr>
            <a:endParaRPr lang="en-US" sz="2400" i="1" u="sng" dirty="0"/>
          </a:p>
          <a:p>
            <a:pPr marL="0" indent="0">
              <a:buNone/>
            </a:pPr>
            <a:r>
              <a:rPr lang="en-US" sz="2400" dirty="0" smtClean="0"/>
              <a:t>Students </a:t>
            </a:r>
            <a:r>
              <a:rPr lang="en-US" sz="2400" dirty="0"/>
              <a:t>shall respect other students, visitors, school employees and other persons by utilizing appropriate language and behaviors at all times. </a:t>
            </a:r>
          </a:p>
        </p:txBody>
      </p:sp>
    </p:spTree>
    <p:extLst>
      <p:ext uri="{BB962C8B-B14F-4D97-AF65-F5344CB8AC3E}">
        <p14:creationId xmlns:p14="http://schemas.microsoft.com/office/powerpoint/2010/main" val="2352392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671" y="382016"/>
            <a:ext cx="9720072" cy="1499616"/>
          </a:xfrm>
        </p:spPr>
        <p:txBody>
          <a:bodyPr/>
          <a:lstStyle/>
          <a:p>
            <a:r>
              <a:rPr lang="en-US" dirty="0" smtClean="0"/>
              <a:t>Additional Issues</a:t>
            </a:r>
            <a:endParaRPr lang="en-US" dirty="0"/>
          </a:p>
        </p:txBody>
      </p:sp>
      <p:sp>
        <p:nvSpPr>
          <p:cNvPr id="3" name="Content Placeholder 2"/>
          <p:cNvSpPr>
            <a:spLocks noGrp="1"/>
          </p:cNvSpPr>
          <p:nvPr>
            <p:ph idx="1"/>
          </p:nvPr>
        </p:nvSpPr>
        <p:spPr>
          <a:xfrm>
            <a:off x="1938528" y="1445079"/>
            <a:ext cx="8555301" cy="5202464"/>
          </a:xfrm>
        </p:spPr>
        <p:txBody>
          <a:bodyPr>
            <a:normAutofit lnSpcReduction="10000"/>
          </a:bodyPr>
          <a:lstStyle/>
          <a:p>
            <a:pPr marL="0" indent="0" hangingPunct="0">
              <a:buNone/>
            </a:pPr>
            <a:r>
              <a:rPr lang="en-US" sz="2400" b="1" dirty="0"/>
              <a:t>Open Lunch</a:t>
            </a:r>
            <a:endParaRPr lang="en-US" sz="2400" dirty="0"/>
          </a:p>
          <a:p>
            <a:pPr hangingPunct="0"/>
            <a:r>
              <a:rPr lang="en-US" sz="2400" dirty="0"/>
              <a:t>Seniors are the only students allowed to leave campus during lunch. Underclassmen are not allowed to go to the parking area or leave campus. Underclassmen caught leaving campus and seniors giving underclassmen a ride off campus during lunch are subject to disciplinary actions including loss of open lunch privileges for seniors.</a:t>
            </a:r>
          </a:p>
          <a:p>
            <a:pPr hangingPunct="0"/>
            <a:r>
              <a:rPr lang="en-US" sz="2400" dirty="0"/>
              <a:t>*Seniors should not return to campus with food deliveries for underclassmen.</a:t>
            </a:r>
          </a:p>
          <a:p>
            <a:pPr marL="0" indent="0" hangingPunct="0">
              <a:buNone/>
            </a:pPr>
            <a:endParaRPr lang="en-US" sz="2400" b="1" dirty="0" smtClean="0"/>
          </a:p>
          <a:p>
            <a:pPr marL="0" indent="0" hangingPunct="0">
              <a:buNone/>
            </a:pPr>
            <a:r>
              <a:rPr lang="en-US" sz="2400" b="1" dirty="0" smtClean="0"/>
              <a:t>Parking </a:t>
            </a:r>
            <a:r>
              <a:rPr lang="en-US" sz="2400" b="1" dirty="0"/>
              <a:t>Lot</a:t>
            </a:r>
            <a:endParaRPr lang="en-US" sz="2400" dirty="0"/>
          </a:p>
          <a:p>
            <a:pPr hangingPunct="0"/>
            <a:r>
              <a:rPr lang="en-US" sz="2400" dirty="0"/>
              <a:t>Students are not allowed in the parking lot during class or class changes. Students are to leave their cars within five (5) minutes of arriving on campus</a:t>
            </a:r>
            <a:r>
              <a:rPr lang="en-US" dirty="0"/>
              <a:t>. </a:t>
            </a:r>
          </a:p>
          <a:p>
            <a:endParaRPr lang="en-US" dirty="0"/>
          </a:p>
        </p:txBody>
      </p:sp>
    </p:spTree>
    <p:extLst>
      <p:ext uri="{BB962C8B-B14F-4D97-AF65-F5344CB8AC3E}">
        <p14:creationId xmlns:p14="http://schemas.microsoft.com/office/powerpoint/2010/main" val="1864903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5450" y="544286"/>
            <a:ext cx="9086850" cy="5943600"/>
          </a:xfrm>
        </p:spPr>
        <p:txBody>
          <a:bodyPr>
            <a:normAutofit lnSpcReduction="10000"/>
          </a:bodyPr>
          <a:lstStyle/>
          <a:p>
            <a:pPr marL="0" indent="0" hangingPunct="0">
              <a:buNone/>
            </a:pPr>
            <a:r>
              <a:rPr lang="en-US" b="1" dirty="0"/>
              <a:t>Restricted Areas of Campus</a:t>
            </a:r>
            <a:endParaRPr lang="en-US" dirty="0"/>
          </a:p>
          <a:p>
            <a:pPr hangingPunct="0"/>
            <a:r>
              <a:rPr lang="en-US" dirty="0"/>
              <a:t>Upon arrival at school, students are to remain on campus until the official dismissal. Students are not allowed to loiter in the parking lots or to return to their vehicles during the school day. Buildings are not open until 8:45 a.m. unless a student is attending a zero period class. All wooded areas surrounding the campus are restricted. Restricted areas include: all wooded areas surrounding the campus, the back of the New Science building, the south end of the Old Science building, all areas south of the New Science building, and other areas designated at administration’s discretion. All athletic facilities are off limits during the school day unless accompanied by a Grimsley staff member or administrator.</a:t>
            </a:r>
          </a:p>
          <a:p>
            <a:pPr marL="0" indent="0" hangingPunct="0">
              <a:buNone/>
            </a:pPr>
            <a:r>
              <a:rPr lang="en-US" b="1" dirty="0"/>
              <a:t>Loitering</a:t>
            </a:r>
            <a:endParaRPr lang="en-US" dirty="0"/>
          </a:p>
          <a:p>
            <a:pPr hangingPunct="0"/>
            <a:r>
              <a:rPr lang="en-US" dirty="0"/>
              <a:t>Students are not to loiter in surrounding neighborhoods, on street corners, or in the parking lot. Students are to report directly to the school grounds upon returning from Weaver Center, and for seniors immediately following lunch. Students are not allowed to remain on campus after 4:10 pm unless they are involved in tutorials or an extra-curricular activity that is supervised by an authorized adult.  </a:t>
            </a:r>
          </a:p>
          <a:p>
            <a:endParaRPr lang="en-US" dirty="0"/>
          </a:p>
        </p:txBody>
      </p:sp>
    </p:spTree>
    <p:extLst>
      <p:ext uri="{BB962C8B-B14F-4D97-AF65-F5344CB8AC3E}">
        <p14:creationId xmlns:p14="http://schemas.microsoft.com/office/powerpoint/2010/main" val="38318586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649" y="542472"/>
            <a:ext cx="8543925" cy="5516563"/>
          </a:xfrm>
        </p:spPr>
        <p:txBody>
          <a:bodyPr>
            <a:normAutofit/>
          </a:bodyPr>
          <a:lstStyle/>
          <a:p>
            <a:pPr marL="0" indent="0" hangingPunct="0">
              <a:buNone/>
            </a:pPr>
            <a:r>
              <a:rPr lang="en-US" sz="3200" b="1" dirty="0"/>
              <a:t>Prohibited Items</a:t>
            </a:r>
            <a:endParaRPr lang="en-US" sz="3200" dirty="0"/>
          </a:p>
          <a:p>
            <a:pPr hangingPunct="0"/>
            <a:r>
              <a:rPr lang="en-US" sz="3200" dirty="0"/>
              <a:t>The following items should not be brought to campus by students.  Students who choose to bring these items to school may face disciplinary action</a:t>
            </a:r>
            <a:r>
              <a:rPr lang="en-US" sz="3200" dirty="0" smtClean="0"/>
              <a:t>.</a:t>
            </a:r>
          </a:p>
          <a:p>
            <a:pPr hangingPunct="0"/>
            <a:r>
              <a:rPr lang="en-US" sz="3200" dirty="0"/>
              <a:t> </a:t>
            </a:r>
          </a:p>
          <a:p>
            <a:pPr hangingPunct="0"/>
            <a:r>
              <a:rPr lang="en-US" sz="3200" dirty="0"/>
              <a:t>Incendiary devices (lighters, matches, etc.), playing cards, e-cigarette devices, dice, and any item specifically mentioned as prohibited in the GCS Student Handbook. </a:t>
            </a:r>
          </a:p>
          <a:p>
            <a:endParaRPr lang="en-US" dirty="0"/>
          </a:p>
        </p:txBody>
      </p:sp>
    </p:spTree>
    <p:extLst>
      <p:ext uri="{BB962C8B-B14F-4D97-AF65-F5344CB8AC3E}">
        <p14:creationId xmlns:p14="http://schemas.microsoft.com/office/powerpoint/2010/main" val="110351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0" y="134840"/>
            <a:ext cx="9720072" cy="643083"/>
          </a:xfrm>
        </p:spPr>
        <p:txBody>
          <a:bodyPr>
            <a:normAutofit fontScale="90000"/>
          </a:bodyPr>
          <a:lstStyle/>
          <a:p>
            <a:r>
              <a:rPr lang="en-US" dirty="0" smtClean="0"/>
              <a:t>Welcome</a:t>
            </a:r>
            <a:endParaRPr lang="en-US" dirty="0"/>
          </a:p>
        </p:txBody>
      </p:sp>
      <p:sp>
        <p:nvSpPr>
          <p:cNvPr id="3" name="Content Placeholder 2"/>
          <p:cNvSpPr>
            <a:spLocks noGrp="1"/>
          </p:cNvSpPr>
          <p:nvPr>
            <p:ph idx="1"/>
          </p:nvPr>
        </p:nvSpPr>
        <p:spPr>
          <a:xfrm>
            <a:off x="1296537" y="777923"/>
            <a:ext cx="9376013" cy="5718411"/>
          </a:xfrm>
        </p:spPr>
        <p:txBody>
          <a:bodyPr>
            <a:normAutofit/>
          </a:bodyPr>
          <a:lstStyle/>
          <a:p>
            <a:r>
              <a:rPr lang="en-US" sz="3600" dirty="0" smtClean="0"/>
              <a:t>Have a seat, have a pencil ready, and PUT PHONES AWAY. </a:t>
            </a:r>
          </a:p>
          <a:p>
            <a:endParaRPr lang="en-US" sz="3600" dirty="0" smtClean="0"/>
          </a:p>
          <a:p>
            <a:r>
              <a:rPr lang="en-US" sz="3600" dirty="0" smtClean="0"/>
              <a:t>If you have your Receipt of Syllabus, place it on your desk. </a:t>
            </a:r>
            <a:r>
              <a:rPr lang="en-US" sz="3600" b="1" dirty="0" smtClean="0">
                <a:effectLst>
                  <a:outerShdw blurRad="38100" dist="38100" dir="2700000" algn="tl">
                    <a:srgbClr val="000000">
                      <a:alpha val="43137"/>
                    </a:srgbClr>
                  </a:outerShdw>
                </a:effectLst>
              </a:rPr>
              <a:t>Do not put it in the tray. </a:t>
            </a:r>
          </a:p>
          <a:p>
            <a:endParaRPr lang="en-US" sz="3600" dirty="0"/>
          </a:p>
          <a:p>
            <a:endParaRPr lang="en-US" sz="3600" dirty="0"/>
          </a:p>
          <a:p>
            <a:pPr algn="ctr"/>
            <a:r>
              <a:rPr lang="en-US" sz="3600" u="sng" dirty="0" smtClean="0"/>
              <a:t>You must be seated when the bell rings ready to go!</a:t>
            </a:r>
          </a:p>
          <a:p>
            <a:endParaRPr lang="en-US" dirty="0"/>
          </a:p>
          <a:p>
            <a:endParaRPr lang="en-US" dirty="0"/>
          </a:p>
        </p:txBody>
      </p:sp>
      <p:pic>
        <p:nvPicPr>
          <p:cNvPr id="1026" name="Picture 2" descr="Image result for no phones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394" y="1213780"/>
            <a:ext cx="887051" cy="122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1863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prstGeom prst="rect">
            <a:avLst/>
          </a:prstGeom>
        </p:spPr>
        <p:txBody>
          <a:bodyPr vert="horz" lIns="91425" tIns="91425" rIns="91425" bIns="91425" rtlCol="0" anchor="ctr" anchorCtr="0">
            <a:noAutofit/>
          </a:bodyPr>
          <a:lstStyle/>
          <a:p>
            <a:pPr algn="ctr">
              <a:buNone/>
            </a:pPr>
            <a:r>
              <a:rPr lang="en" sz="4000" dirty="0">
                <a:solidFill>
                  <a:schemeClr val="tx1"/>
                </a:solidFill>
              </a:rPr>
              <a:t>Week 1: </a:t>
            </a:r>
            <a:br>
              <a:rPr lang="en" sz="4000" dirty="0">
                <a:solidFill>
                  <a:schemeClr val="tx1"/>
                </a:solidFill>
              </a:rPr>
            </a:br>
            <a:r>
              <a:rPr lang="en" sz="4000" dirty="0">
                <a:solidFill>
                  <a:schemeClr val="tx1"/>
                </a:solidFill>
              </a:rPr>
              <a:t>Wednesday, 8/30</a:t>
            </a:r>
          </a:p>
        </p:txBody>
      </p:sp>
      <p:sp>
        <p:nvSpPr>
          <p:cNvPr id="64" name="Shape 64"/>
          <p:cNvSpPr txBox="1">
            <a:spLocks noGrp="1"/>
          </p:cNvSpPr>
          <p:nvPr>
            <p:ph type="body" idx="1"/>
          </p:nvPr>
        </p:nvSpPr>
        <p:spPr>
          <a:xfrm>
            <a:off x="1555845" y="1600200"/>
            <a:ext cx="9089410" cy="4967700"/>
          </a:xfrm>
          <a:prstGeom prst="rect">
            <a:avLst/>
          </a:prstGeom>
        </p:spPr>
        <p:txBody>
          <a:bodyPr vert="horz" lIns="91425" tIns="91425" rIns="91425" bIns="91425" rtlCol="0" anchor="t" anchorCtr="0">
            <a:noAutofit/>
          </a:bodyPr>
          <a:lstStyle/>
          <a:p>
            <a:pPr lvl="0" rtl="0">
              <a:buNone/>
            </a:pPr>
            <a:r>
              <a:rPr lang="en" sz="3200" b="1" dirty="0"/>
              <a:t>Grammar Rule/Part of Speech:</a:t>
            </a:r>
          </a:p>
          <a:p>
            <a:pPr marL="457200" indent="-419100">
              <a:buClr>
                <a:schemeClr val="dk1"/>
              </a:buClr>
              <a:buSzPct val="166666"/>
              <a:buFont typeface="Arial"/>
              <a:buChar char="•"/>
            </a:pPr>
            <a:r>
              <a:rPr lang="en" sz="3200" b="1" dirty="0"/>
              <a:t>Common nouns</a:t>
            </a:r>
            <a:r>
              <a:rPr lang="en" sz="3200" dirty="0"/>
              <a:t>: names any one of a group of persons, places, things, or ideas.</a:t>
            </a:r>
          </a:p>
          <a:p>
            <a:pPr marL="457200" indent="-419100">
              <a:buClr>
                <a:schemeClr val="dk1"/>
              </a:buClr>
              <a:buSzPct val="166666"/>
              <a:buFont typeface="Arial"/>
              <a:buChar char="•"/>
            </a:pPr>
            <a:r>
              <a:rPr lang="en" sz="3200" b="1" dirty="0"/>
              <a:t>Proper noun</a:t>
            </a:r>
            <a:r>
              <a:rPr lang="en" sz="3200" dirty="0"/>
              <a:t>: names a particular person, place, thing, or idea.</a:t>
            </a:r>
          </a:p>
          <a:p>
            <a:pPr marL="457200" indent="-419100">
              <a:buClr>
                <a:schemeClr val="dk1"/>
              </a:buClr>
              <a:buSzPct val="166666"/>
              <a:buFont typeface="Arial"/>
              <a:buChar char="•"/>
            </a:pPr>
            <a:endParaRPr sz="3200" dirty="0"/>
          </a:p>
          <a:p>
            <a:pPr lvl="0">
              <a:buNone/>
            </a:pPr>
            <a:r>
              <a:rPr lang="en" sz="3200" b="1" dirty="0"/>
              <a:t>Example:</a:t>
            </a:r>
            <a:r>
              <a:rPr lang="en" sz="3200" dirty="0"/>
              <a:t> </a:t>
            </a:r>
            <a:r>
              <a:rPr lang="en" sz="3200" i="1" dirty="0"/>
              <a:t>(do not copy) </a:t>
            </a:r>
            <a:r>
              <a:rPr lang="en" sz="3200" dirty="0"/>
              <a:t>In 1840, </a:t>
            </a:r>
            <a:r>
              <a:rPr lang="en" sz="3200" u="sng" dirty="0"/>
              <a:t>Elizabeth Cady</a:t>
            </a:r>
            <a:r>
              <a:rPr lang="en" sz="3200" dirty="0"/>
              <a:t>  (proper) married </a:t>
            </a:r>
            <a:r>
              <a:rPr lang="en" sz="3200" u="sng" dirty="0"/>
              <a:t>Henry Stanton</a:t>
            </a:r>
            <a:r>
              <a:rPr lang="en" sz="3200" dirty="0"/>
              <a:t> (proper), a prominent </a:t>
            </a:r>
            <a:r>
              <a:rPr lang="en" sz="3200" u="sng" dirty="0"/>
              <a:t>abolitionist</a:t>
            </a:r>
            <a:r>
              <a:rPr lang="en" sz="3200" dirty="0"/>
              <a:t> (common). </a:t>
            </a:r>
          </a:p>
        </p:txBody>
      </p:sp>
    </p:spTree>
    <p:extLst>
      <p:ext uri="{BB962C8B-B14F-4D97-AF65-F5344CB8AC3E}">
        <p14:creationId xmlns:p14="http://schemas.microsoft.com/office/powerpoint/2010/main" val="3871277086"/>
      </p:ext>
    </p:extLst>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596788" y="274637"/>
            <a:ext cx="9985612" cy="1143000"/>
          </a:xfrm>
          <a:prstGeom prst="rect">
            <a:avLst/>
          </a:prstGeom>
        </p:spPr>
        <p:txBody>
          <a:bodyPr vert="horz" lIns="91425" tIns="91425" rIns="91425" bIns="91425" rtlCol="0" anchor="ctr" anchorCtr="0">
            <a:noAutofit/>
          </a:bodyPr>
          <a:lstStyle/>
          <a:p>
            <a:pPr>
              <a:buNone/>
            </a:pPr>
            <a:r>
              <a:rPr lang="en" dirty="0">
                <a:solidFill>
                  <a:schemeClr val="tx1"/>
                </a:solidFill>
              </a:rPr>
              <a:t>Sentence Correction</a:t>
            </a:r>
          </a:p>
        </p:txBody>
      </p:sp>
      <p:sp>
        <p:nvSpPr>
          <p:cNvPr id="70" name="Shape 70"/>
          <p:cNvSpPr txBox="1">
            <a:spLocks noGrp="1"/>
          </p:cNvSpPr>
          <p:nvPr>
            <p:ph type="body" idx="1"/>
          </p:nvPr>
        </p:nvSpPr>
        <p:spPr>
          <a:xfrm>
            <a:off x="1487606" y="1600200"/>
            <a:ext cx="8475260" cy="4967700"/>
          </a:xfrm>
          <a:prstGeom prst="rect">
            <a:avLst/>
          </a:prstGeom>
        </p:spPr>
        <p:txBody>
          <a:bodyPr vert="horz" lIns="91425" tIns="91425" rIns="91425" bIns="91425" rtlCol="0" anchor="t" anchorCtr="0">
            <a:noAutofit/>
          </a:bodyPr>
          <a:lstStyle/>
          <a:p>
            <a:pPr lvl="0" rtl="0">
              <a:buNone/>
            </a:pPr>
            <a:r>
              <a:rPr lang="en" sz="4000" dirty="0"/>
              <a:t>Copy the following sentences and underline the </a:t>
            </a:r>
            <a:r>
              <a:rPr lang="en" sz="4000" b="1" dirty="0"/>
              <a:t>nouns (identify as common or proper)</a:t>
            </a:r>
            <a:r>
              <a:rPr lang="en" sz="4000" dirty="0"/>
              <a:t>:</a:t>
            </a:r>
          </a:p>
          <a:p>
            <a:endParaRPr sz="4000" dirty="0"/>
          </a:p>
          <a:p>
            <a:pPr>
              <a:buNone/>
            </a:pPr>
            <a:r>
              <a:rPr lang="en" sz="4000" dirty="0"/>
              <a:t>	The student teacher, Ms. Kaneshiro, </a:t>
            </a:r>
            <a:r>
              <a:rPr lang="en" sz="4000" i="1" dirty="0"/>
              <a:t>divulged </a:t>
            </a:r>
            <a:r>
              <a:rPr lang="en" sz="4000" dirty="0"/>
              <a:t>the secret.  They were going on a field trip to the Grand Canyon. </a:t>
            </a:r>
          </a:p>
        </p:txBody>
      </p:sp>
    </p:spTree>
    <p:extLst>
      <p:ext uri="{BB962C8B-B14F-4D97-AF65-F5344CB8AC3E}">
        <p14:creationId xmlns:p14="http://schemas.microsoft.com/office/powerpoint/2010/main" val="2654495505"/>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vert="horz" lIns="91425" tIns="91425" rIns="91425" bIns="91425" rtlCol="0" anchor="ctr" anchorCtr="0">
            <a:noAutofit/>
          </a:bodyPr>
          <a:lstStyle/>
          <a:p>
            <a:pPr>
              <a:buNone/>
            </a:pPr>
            <a:r>
              <a:rPr lang="en" dirty="0" smtClean="0"/>
              <a:t>Vocabulary</a:t>
            </a:r>
            <a:endParaRPr lang="en" dirty="0"/>
          </a:p>
        </p:txBody>
      </p:sp>
      <p:sp>
        <p:nvSpPr>
          <p:cNvPr id="76" name="Shape 76"/>
          <p:cNvSpPr txBox="1">
            <a:spLocks noGrp="1"/>
          </p:cNvSpPr>
          <p:nvPr>
            <p:ph sz="half" idx="1"/>
          </p:nvPr>
        </p:nvSpPr>
        <p:spPr>
          <a:xfrm>
            <a:off x="1338025" y="2286000"/>
            <a:ext cx="4754880" cy="4023360"/>
          </a:xfrm>
          <a:prstGeom prst="rect">
            <a:avLst/>
          </a:prstGeom>
        </p:spPr>
        <p:txBody>
          <a:bodyPr vert="horz" lIns="91425" tIns="91425" rIns="91425" bIns="91425" rtlCol="0" anchor="t" anchorCtr="0">
            <a:noAutofit/>
          </a:bodyPr>
          <a:lstStyle/>
          <a:p>
            <a:pPr marL="457200" indent="-419100">
              <a:buClr>
                <a:schemeClr val="dk1"/>
              </a:buClr>
              <a:buSzPct val="166666"/>
              <a:buFont typeface="Arial"/>
              <a:buChar char="•"/>
            </a:pPr>
            <a:r>
              <a:rPr lang="en-US" sz="3200" dirty="0"/>
              <a:t>CONDESCEND- to deal with people in a superior manner</a:t>
            </a:r>
          </a:p>
          <a:p>
            <a:pPr marL="38100" indent="0">
              <a:buClr>
                <a:schemeClr val="dk1"/>
              </a:buClr>
              <a:buSzPct val="166666"/>
              <a:buNone/>
            </a:pPr>
            <a:endParaRPr lang="en" sz="2800" dirty="0"/>
          </a:p>
        </p:txBody>
      </p:sp>
      <p:sp>
        <p:nvSpPr>
          <p:cNvPr id="2" name="Content Placeholder 1"/>
          <p:cNvSpPr>
            <a:spLocks noGrp="1"/>
          </p:cNvSpPr>
          <p:nvPr>
            <p:ph sz="half" idx="2"/>
          </p:nvPr>
        </p:nvSpPr>
        <p:spPr/>
        <p:txBody>
          <a:bodyPr>
            <a:normAutofit/>
          </a:bodyPr>
          <a:lstStyle/>
          <a:p>
            <a:r>
              <a:rPr lang="en-US" sz="3200" dirty="0"/>
              <a:t>DIVULGE- to make known, reveal</a:t>
            </a:r>
          </a:p>
          <a:p>
            <a:pPr marL="0" indent="0">
              <a:buNone/>
            </a:pP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54" y="4173682"/>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287" y="3868882"/>
            <a:ext cx="193357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4451"/>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Thursday, 08/31 </a:t>
            </a:r>
            <a:endParaRPr lang="en-US" dirty="0"/>
          </a:p>
        </p:txBody>
      </p:sp>
      <p:sp>
        <p:nvSpPr>
          <p:cNvPr id="3" name="Subtitle 2"/>
          <p:cNvSpPr>
            <a:spLocks noGrp="1"/>
          </p:cNvSpPr>
          <p:nvPr>
            <p:ph type="subTitle" idx="1"/>
          </p:nvPr>
        </p:nvSpPr>
        <p:spPr/>
        <p:txBody>
          <a:bodyPr/>
          <a:lstStyle/>
          <a:p>
            <a:r>
              <a:rPr lang="en-US" dirty="0"/>
              <a:t>Hickman, English II</a:t>
            </a:r>
          </a:p>
          <a:p>
            <a:endParaRPr lang="en-US" dirty="0"/>
          </a:p>
        </p:txBody>
      </p:sp>
    </p:spTree>
    <p:extLst>
      <p:ext uri="{BB962C8B-B14F-4D97-AF65-F5344CB8AC3E}">
        <p14:creationId xmlns:p14="http://schemas.microsoft.com/office/powerpoint/2010/main" val="12407780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620" y="435428"/>
            <a:ext cx="9720072" cy="986409"/>
          </a:xfrm>
        </p:spPr>
        <p:txBody>
          <a:bodyPr/>
          <a:lstStyle/>
          <a:p>
            <a:r>
              <a:rPr lang="en-US" b="1" u="sng" dirty="0" smtClean="0"/>
              <a:t>Day 4: Grimsley Honor Code</a:t>
            </a:r>
            <a:endParaRPr lang="en-US" b="1" u="sng" dirty="0"/>
          </a:p>
        </p:txBody>
      </p:sp>
      <p:sp>
        <p:nvSpPr>
          <p:cNvPr id="3" name="Content Placeholder 2"/>
          <p:cNvSpPr>
            <a:spLocks noGrp="1"/>
          </p:cNvSpPr>
          <p:nvPr>
            <p:ph idx="1"/>
          </p:nvPr>
        </p:nvSpPr>
        <p:spPr>
          <a:xfrm>
            <a:off x="1491305" y="1421837"/>
            <a:ext cx="9720073" cy="4023360"/>
          </a:xfrm>
        </p:spPr>
        <p:txBody>
          <a:bodyPr>
            <a:noAutofit/>
          </a:bodyPr>
          <a:lstStyle/>
          <a:p>
            <a:pPr marL="0" indent="0" algn="ctr">
              <a:buNone/>
            </a:pPr>
            <a:r>
              <a:rPr lang="en-US" sz="2800" dirty="0"/>
              <a:t>Recognizing the importance of each </a:t>
            </a:r>
            <a:r>
              <a:rPr lang="en-US" sz="2800" dirty="0" smtClean="0"/>
              <a:t>student </a:t>
            </a:r>
            <a:r>
              <a:rPr lang="en-US" sz="2800" dirty="0"/>
              <a:t>as an individual, I will accept as my responsibility to demonstrate the components of both academic and personal integrity, including </a:t>
            </a:r>
            <a:r>
              <a:rPr lang="en-US" sz="2800" b="1" i="1" dirty="0">
                <a:solidFill>
                  <a:schemeClr val="tx2">
                    <a:lumMod val="75000"/>
                  </a:schemeClr>
                </a:solidFill>
              </a:rPr>
              <a:t>respect, honesty, kindness, work ethic and civility</a:t>
            </a:r>
            <a:r>
              <a:rPr lang="en-US" sz="2800" dirty="0"/>
              <a:t>. </a:t>
            </a:r>
            <a:br>
              <a:rPr lang="en-US" sz="2800" dirty="0"/>
            </a:br>
            <a:r>
              <a:rPr lang="en-US" sz="2800" dirty="0"/>
              <a:t/>
            </a:r>
            <a:br>
              <a:rPr lang="en-US" sz="2800" dirty="0"/>
            </a:br>
            <a:r>
              <a:rPr lang="en-US" sz="2800" dirty="0"/>
              <a:t>Accepting my position as a significant member of this student body, I will conduct myself in a manner that exemplifies </a:t>
            </a:r>
            <a:r>
              <a:rPr lang="en-US" sz="2800" b="1" i="1" dirty="0">
                <a:solidFill>
                  <a:schemeClr val="tx2">
                    <a:lumMod val="75000"/>
                  </a:schemeClr>
                </a:solidFill>
              </a:rPr>
              <a:t>pride in myself and my school</a:t>
            </a:r>
            <a:r>
              <a:rPr lang="en-US" sz="2800" dirty="0"/>
              <a:t>. </a:t>
            </a:r>
            <a:br>
              <a:rPr lang="en-US" sz="2800" dirty="0"/>
            </a:br>
            <a:r>
              <a:rPr lang="en-US" sz="2800" dirty="0"/>
              <a:t/>
            </a:r>
            <a:br>
              <a:rPr lang="en-US" sz="2800" dirty="0"/>
            </a:br>
            <a:r>
              <a:rPr lang="en-US" sz="2800" dirty="0"/>
              <a:t>Seeing the necessity to lead, as well as to follow, I will challenge my peers to create an environment that is conducive to learning, accepts everyone, and allows them to reach their full potential.</a:t>
            </a:r>
          </a:p>
        </p:txBody>
      </p:sp>
    </p:spTree>
    <p:extLst>
      <p:ext uri="{BB962C8B-B14F-4D97-AF65-F5344CB8AC3E}">
        <p14:creationId xmlns:p14="http://schemas.microsoft.com/office/powerpoint/2010/main" val="1786621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985" y="367502"/>
            <a:ext cx="9720072" cy="1499616"/>
          </a:xfrm>
        </p:spPr>
        <p:txBody>
          <a:bodyPr/>
          <a:lstStyle/>
          <a:p>
            <a:r>
              <a:rPr lang="en-US" u="sng" dirty="0" smtClean="0"/>
              <a:t>Attendance Policy</a:t>
            </a:r>
            <a:endParaRPr lang="en-US" u="sng" dirty="0"/>
          </a:p>
        </p:txBody>
      </p:sp>
      <p:sp>
        <p:nvSpPr>
          <p:cNvPr id="5" name="Content Placeholder 4"/>
          <p:cNvSpPr>
            <a:spLocks noGrp="1"/>
          </p:cNvSpPr>
          <p:nvPr>
            <p:ph idx="1"/>
          </p:nvPr>
        </p:nvSpPr>
        <p:spPr>
          <a:xfrm>
            <a:off x="1386986" y="1486263"/>
            <a:ext cx="9426158" cy="4689565"/>
          </a:xfrm>
        </p:spPr>
        <p:txBody>
          <a:bodyPr>
            <a:normAutofit/>
          </a:bodyPr>
          <a:lstStyle/>
          <a:p>
            <a:r>
              <a:rPr lang="en-US" sz="2800" dirty="0" smtClean="0"/>
              <a:t>During a grading quarter any student who has 4 or more </a:t>
            </a:r>
            <a:r>
              <a:rPr lang="en-US" sz="2800" b="1" i="1" dirty="0" smtClean="0"/>
              <a:t>unexcused absences </a:t>
            </a:r>
            <a:r>
              <a:rPr lang="en-US" sz="2800" dirty="0" smtClean="0"/>
              <a:t>in a class will receive no higher than a 59/F in that course.</a:t>
            </a:r>
          </a:p>
          <a:p>
            <a:r>
              <a:rPr lang="en-US" sz="2800" dirty="0" smtClean="0"/>
              <a:t>Parents may request a waiver from the administration AFTER report cards go out to receive the earned grade if it is higher than a 59/F.</a:t>
            </a:r>
          </a:p>
          <a:p>
            <a:r>
              <a:rPr lang="en-US" sz="2800" dirty="0" smtClean="0"/>
              <a:t>Make attendance a priority, and always bring a note from your parent or guardian within three school days.</a:t>
            </a:r>
            <a:endParaRPr lang="en-US" sz="2800" dirty="0"/>
          </a:p>
        </p:txBody>
      </p:sp>
    </p:spTree>
    <p:extLst>
      <p:ext uri="{BB962C8B-B14F-4D97-AF65-F5344CB8AC3E}">
        <p14:creationId xmlns:p14="http://schemas.microsoft.com/office/powerpoint/2010/main" val="28729994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614" y="428117"/>
            <a:ext cx="9720072" cy="1499616"/>
          </a:xfrm>
        </p:spPr>
        <p:txBody>
          <a:bodyPr/>
          <a:lstStyle/>
          <a:p>
            <a:r>
              <a:rPr lang="en-US" b="1" u="sng" dirty="0" smtClean="0"/>
              <a:t>Academic Integrity</a:t>
            </a:r>
            <a:endParaRPr lang="en-US" b="1" u="sng" dirty="0"/>
          </a:p>
        </p:txBody>
      </p:sp>
      <p:sp>
        <p:nvSpPr>
          <p:cNvPr id="3" name="Content Placeholder 2"/>
          <p:cNvSpPr>
            <a:spLocks noGrp="1"/>
          </p:cNvSpPr>
          <p:nvPr>
            <p:ph idx="1"/>
          </p:nvPr>
        </p:nvSpPr>
        <p:spPr>
          <a:xfrm>
            <a:off x="2619829" y="1439182"/>
            <a:ext cx="8229600" cy="4181476"/>
          </a:xfrm>
        </p:spPr>
        <p:txBody>
          <a:bodyPr/>
          <a:lstStyle/>
          <a:p>
            <a:pPr marL="0" indent="0">
              <a:buNone/>
            </a:pPr>
            <a:r>
              <a:rPr lang="en-US" sz="3200" dirty="0" smtClean="0"/>
              <a:t>Our honor code includes building academic integrity in each student.</a:t>
            </a:r>
          </a:p>
          <a:p>
            <a:pPr marL="0" indent="0">
              <a:buNone/>
            </a:pPr>
            <a:r>
              <a:rPr lang="en-US" sz="3200" i="1" dirty="0" smtClean="0">
                <a:solidFill>
                  <a:srgbClr val="FF0000"/>
                </a:solidFill>
              </a:rPr>
              <a:t>Is this cheating?</a:t>
            </a:r>
          </a:p>
          <a:p>
            <a:r>
              <a:rPr lang="en-US" sz="3200" i="1" dirty="0" smtClean="0"/>
              <a:t>Copying</a:t>
            </a:r>
          </a:p>
          <a:p>
            <a:r>
              <a:rPr lang="en-US" sz="3200" i="1" dirty="0" smtClean="0"/>
              <a:t>Sharing questions or answers on tests or quizzes</a:t>
            </a:r>
          </a:p>
          <a:p>
            <a:r>
              <a:rPr lang="en-US" sz="3200" i="1" dirty="0" smtClean="0"/>
              <a:t>Presenting another’s work as your own</a:t>
            </a:r>
          </a:p>
          <a:p>
            <a:pPr marL="0" indent="0">
              <a:buNone/>
            </a:pPr>
            <a:endParaRPr lang="en-US" dirty="0"/>
          </a:p>
        </p:txBody>
      </p:sp>
      <p:sp>
        <p:nvSpPr>
          <p:cNvPr id="4" name="TextBox 3"/>
          <p:cNvSpPr txBox="1"/>
          <p:nvPr/>
        </p:nvSpPr>
        <p:spPr>
          <a:xfrm>
            <a:off x="2271486" y="5620658"/>
            <a:ext cx="7924800" cy="646331"/>
          </a:xfrm>
          <a:prstGeom prst="rect">
            <a:avLst/>
          </a:prstGeom>
          <a:noFill/>
        </p:spPr>
        <p:txBody>
          <a:bodyPr wrap="square" rtlCol="0">
            <a:spAutoFit/>
          </a:bodyPr>
          <a:lstStyle/>
          <a:p>
            <a:r>
              <a:rPr lang="en-US" sz="3600" i="1" dirty="0"/>
              <a:t>YES! Your integrity is not worth the grade.</a:t>
            </a:r>
          </a:p>
        </p:txBody>
      </p:sp>
    </p:spTree>
    <p:extLst>
      <p:ext uri="{BB962C8B-B14F-4D97-AF65-F5344CB8AC3E}">
        <p14:creationId xmlns:p14="http://schemas.microsoft.com/office/powerpoint/2010/main" val="286167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749"/>
                                          </p:stCondLst>
                                        </p:cTn>
                                        <p:tgtEl>
                                          <p:spTgt spid="4"/>
                                        </p:tgtEl>
                                        <p:attrNameLst>
                                          <p:attrName>style.visibility</p:attrName>
                                        </p:attrNameLst>
                                      </p:cBhvr>
                                      <p:to>
                                        <p:strVal val="visible"/>
                                      </p:to>
                                    </p:set>
                                  </p:childTnLst>
                                </p:cTn>
                              </p:par>
                            </p:childTnLst>
                          </p:cTn>
                        </p:par>
                        <p:par>
                          <p:cTn id="7" fill="hold">
                            <p:stCondLst>
                              <p:cond delay="2250"/>
                            </p:stCondLst>
                            <p:childTnLst>
                              <p:par>
                                <p:cTn id="8" presetID="1" presetClass="entr" presetSubtype="0" fill="hold" nodeType="afterEffect">
                                  <p:stCondLst>
                                    <p:cond delay="1500"/>
                                  </p:stCondLst>
                                  <p:childTnLst>
                                    <p:set>
                                      <p:cBhvr>
                                        <p:cTn id="9" dur="1" fill="hold">
                                          <p:stCondLst>
                                            <p:cond delay="74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9720072" cy="1499616"/>
          </a:xfrm>
        </p:spPr>
        <p:txBody>
          <a:bodyPr>
            <a:normAutofit/>
          </a:bodyPr>
          <a:lstStyle/>
          <a:p>
            <a:r>
              <a:rPr lang="en-US" u="sng" dirty="0" smtClean="0"/>
              <a:t>Building Character</a:t>
            </a:r>
            <a:endParaRPr lang="en-US" u="sng" dirty="0"/>
          </a:p>
        </p:txBody>
      </p:sp>
      <p:sp>
        <p:nvSpPr>
          <p:cNvPr id="4" name="Content Placeholder 3"/>
          <p:cNvSpPr>
            <a:spLocks noGrp="1"/>
          </p:cNvSpPr>
          <p:nvPr>
            <p:ph sz="half" idx="1"/>
          </p:nvPr>
        </p:nvSpPr>
        <p:spPr>
          <a:xfrm>
            <a:off x="1981200" y="1600201"/>
            <a:ext cx="4038600" cy="5018313"/>
          </a:xfrm>
        </p:spPr>
        <p:txBody>
          <a:bodyPr>
            <a:normAutofit/>
          </a:bodyPr>
          <a:lstStyle/>
          <a:p>
            <a:r>
              <a:rPr lang="en-US" sz="3200" dirty="0" smtClean="0"/>
              <a:t>Responsibility</a:t>
            </a:r>
          </a:p>
          <a:p>
            <a:r>
              <a:rPr lang="en-US" sz="3200" dirty="0" smtClean="0"/>
              <a:t>Respect</a:t>
            </a:r>
          </a:p>
          <a:p>
            <a:r>
              <a:rPr lang="en-US" sz="3200" dirty="0" smtClean="0"/>
              <a:t>Kindness</a:t>
            </a:r>
          </a:p>
          <a:p>
            <a:r>
              <a:rPr lang="en-US" sz="3200" dirty="0"/>
              <a:t>Courage</a:t>
            </a:r>
          </a:p>
          <a:p>
            <a:r>
              <a:rPr lang="en-US" sz="3200" dirty="0"/>
              <a:t>Integrity</a:t>
            </a:r>
          </a:p>
          <a:p>
            <a:r>
              <a:rPr lang="en-US" sz="3200" dirty="0"/>
              <a:t>Self-Discipline</a:t>
            </a:r>
          </a:p>
          <a:p>
            <a:r>
              <a:rPr lang="en-US" sz="3200" dirty="0" smtClean="0"/>
              <a:t>Perseverance</a:t>
            </a:r>
            <a:endParaRPr lang="en-US" sz="3200" dirty="0"/>
          </a:p>
        </p:txBody>
      </p:sp>
      <p:sp>
        <p:nvSpPr>
          <p:cNvPr id="5" name="Content Placeholder 4"/>
          <p:cNvSpPr>
            <a:spLocks noGrp="1"/>
          </p:cNvSpPr>
          <p:nvPr>
            <p:ph sz="half" idx="2"/>
          </p:nvPr>
        </p:nvSpPr>
        <p:spPr>
          <a:xfrm>
            <a:off x="5485529" y="1488441"/>
            <a:ext cx="4038600" cy="3962400"/>
          </a:xfrm>
          <a:solidFill>
            <a:schemeClr val="bg1"/>
          </a:solidFill>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endParaRPr lang="en-US" dirty="0" smtClean="0"/>
          </a:p>
          <a:p>
            <a:pPr marL="0" indent="0" algn="ctr">
              <a:buNone/>
            </a:pPr>
            <a:r>
              <a:rPr lang="en-US" sz="3200" b="1" dirty="0"/>
              <a:t>Whether in class or on the field, in the halls or online, at school or at home; Grimsley </a:t>
            </a:r>
            <a:r>
              <a:rPr lang="en-US" sz="3200" b="1" dirty="0" err="1"/>
              <a:t>Whirlies</a:t>
            </a:r>
            <a:r>
              <a:rPr lang="en-US" sz="3200" b="1" dirty="0"/>
              <a:t> will strive to exhibit these qualities.</a:t>
            </a:r>
          </a:p>
        </p:txBody>
      </p:sp>
    </p:spTree>
    <p:extLst>
      <p:ext uri="{BB962C8B-B14F-4D97-AF65-F5344CB8AC3E}">
        <p14:creationId xmlns:p14="http://schemas.microsoft.com/office/powerpoint/2010/main" val="417990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300" y="800899"/>
            <a:ext cx="9720072" cy="1499616"/>
          </a:xfrm>
        </p:spPr>
        <p:txBody>
          <a:bodyPr/>
          <a:lstStyle/>
          <a:p>
            <a:r>
              <a:rPr lang="en-US" b="1" u="sng" dirty="0" smtClean="0"/>
              <a:t>Service-Learning</a:t>
            </a:r>
            <a:endParaRPr lang="en-US" b="1" u="sng" dirty="0"/>
          </a:p>
        </p:txBody>
      </p:sp>
      <p:sp>
        <p:nvSpPr>
          <p:cNvPr id="3" name="Content Placeholder 2"/>
          <p:cNvSpPr>
            <a:spLocks noGrp="1"/>
          </p:cNvSpPr>
          <p:nvPr>
            <p:ph idx="1"/>
          </p:nvPr>
        </p:nvSpPr>
        <p:spPr>
          <a:xfrm>
            <a:off x="1706299" y="2300515"/>
            <a:ext cx="9720073" cy="4023360"/>
          </a:xfrm>
        </p:spPr>
        <p:txBody>
          <a:bodyPr>
            <a:noAutofit/>
          </a:bodyPr>
          <a:lstStyle/>
          <a:p>
            <a:pPr marL="0" indent="0" algn="ctr">
              <a:buNone/>
            </a:pPr>
            <a:r>
              <a:rPr lang="en-US" sz="3600" dirty="0"/>
              <a:t>Service-Learning is a way to connect positive and meaningful action in the community with academic learning, personal growth and civic responsibility. Service-Learning helps develop citizenship and good character while providing</a:t>
            </a:r>
          </a:p>
          <a:p>
            <a:pPr marL="0" indent="0" algn="ctr">
              <a:buNone/>
            </a:pPr>
            <a:r>
              <a:rPr lang="en-US" sz="3600" dirty="0"/>
              <a:t>direct connections to the academic curriculum.</a:t>
            </a:r>
          </a:p>
        </p:txBody>
      </p:sp>
    </p:spTree>
    <p:extLst>
      <p:ext uri="{BB962C8B-B14F-4D97-AF65-F5344CB8AC3E}">
        <p14:creationId xmlns:p14="http://schemas.microsoft.com/office/powerpoint/2010/main" val="1415666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985" y="83149"/>
            <a:ext cx="9720072" cy="1499616"/>
          </a:xfrm>
        </p:spPr>
        <p:txBody>
          <a:bodyPr/>
          <a:lstStyle/>
          <a:p>
            <a:r>
              <a:rPr lang="en-US" b="1" u="sng" dirty="0" smtClean="0"/>
              <a:t>Recognition</a:t>
            </a:r>
            <a:endParaRPr lang="en-US" b="1" u="sng" dirty="0"/>
          </a:p>
        </p:txBody>
      </p:sp>
      <p:sp>
        <p:nvSpPr>
          <p:cNvPr id="4" name="Content Placeholder 3"/>
          <p:cNvSpPr>
            <a:spLocks noGrp="1"/>
          </p:cNvSpPr>
          <p:nvPr>
            <p:ph sz="half" idx="1"/>
          </p:nvPr>
        </p:nvSpPr>
        <p:spPr>
          <a:xfrm>
            <a:off x="2716421" y="1556368"/>
            <a:ext cx="4038600" cy="1676400"/>
          </a:xfrm>
        </p:spPr>
        <p:style>
          <a:lnRef idx="2">
            <a:schemeClr val="dk1"/>
          </a:lnRef>
          <a:fillRef idx="1">
            <a:schemeClr val="lt1"/>
          </a:fillRef>
          <a:effectRef idx="0">
            <a:schemeClr val="dk1"/>
          </a:effectRef>
          <a:fontRef idx="minor">
            <a:schemeClr val="dk1"/>
          </a:fontRef>
        </p:style>
        <p:txBody>
          <a:bodyPr/>
          <a:lstStyle/>
          <a:p>
            <a:pPr marL="0" indent="0">
              <a:buNone/>
            </a:pPr>
            <a:r>
              <a:rPr lang="en-US" b="1" u="sng" dirty="0" smtClean="0"/>
              <a:t>Service-Learning Diploma</a:t>
            </a:r>
          </a:p>
          <a:p>
            <a:r>
              <a:rPr lang="en-US" dirty="0" smtClean="0"/>
              <a:t>250 documented hours during high school</a:t>
            </a:r>
            <a:endParaRPr lang="en-US" dirty="0"/>
          </a:p>
        </p:txBody>
      </p:sp>
      <p:sp>
        <p:nvSpPr>
          <p:cNvPr id="5" name="Content Placeholder 4"/>
          <p:cNvSpPr>
            <a:spLocks noGrp="1"/>
          </p:cNvSpPr>
          <p:nvPr>
            <p:ph sz="half" idx="2"/>
          </p:nvPr>
        </p:nvSpPr>
        <p:spPr>
          <a:xfrm>
            <a:off x="7001764" y="1556368"/>
            <a:ext cx="4038600" cy="1676399"/>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b="1" u="sng" dirty="0" smtClean="0"/>
              <a:t>S-L Exemplary Award</a:t>
            </a:r>
          </a:p>
          <a:p>
            <a:r>
              <a:rPr lang="en-US" dirty="0" smtClean="0"/>
              <a:t>100 documented hours during high school</a:t>
            </a:r>
          </a:p>
          <a:p>
            <a:endParaRPr lang="en-US" sz="2000" b="1" u="sng" dirty="0"/>
          </a:p>
        </p:txBody>
      </p:sp>
      <p:sp>
        <p:nvSpPr>
          <p:cNvPr id="6" name="TextBox 5"/>
          <p:cNvSpPr txBox="1"/>
          <p:nvPr/>
        </p:nvSpPr>
        <p:spPr>
          <a:xfrm>
            <a:off x="2407557" y="3656481"/>
            <a:ext cx="7848600" cy="2708434"/>
          </a:xfrm>
          <a:prstGeom prst="rect">
            <a:avLst/>
          </a:prstGeom>
          <a:noFill/>
        </p:spPr>
        <p:txBody>
          <a:bodyPr wrap="square" rtlCol="0">
            <a:spAutoFit/>
          </a:bodyPr>
          <a:lstStyle/>
          <a:p>
            <a:r>
              <a:rPr lang="en-US" sz="2800" b="1" u="sng" dirty="0"/>
              <a:t>Questions?</a:t>
            </a:r>
          </a:p>
          <a:p>
            <a:endParaRPr lang="en-US" b="1" u="sng" dirty="0"/>
          </a:p>
          <a:p>
            <a:r>
              <a:rPr lang="en-US" sz="2800" dirty="0"/>
              <a:t>See Mr. Lauer (counseling) for more information.</a:t>
            </a:r>
          </a:p>
          <a:p>
            <a:endParaRPr lang="en-US" sz="1200" dirty="0"/>
          </a:p>
          <a:p>
            <a:r>
              <a:rPr lang="en-US" sz="2800" dirty="0"/>
              <a:t>Look for more information about the Grimsley Service-Learning Club – bulletin board across from counseling.</a:t>
            </a:r>
          </a:p>
        </p:txBody>
      </p:sp>
    </p:spTree>
    <p:extLst>
      <p:ext uri="{BB962C8B-B14F-4D97-AF65-F5344CB8AC3E}">
        <p14:creationId xmlns:p14="http://schemas.microsoft.com/office/powerpoint/2010/main" val="9296821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9286" y="114300"/>
            <a:ext cx="8229600" cy="990600"/>
          </a:xfrm>
        </p:spPr>
        <p:txBody>
          <a:bodyPr/>
          <a:lstStyle/>
          <a:p>
            <a:r>
              <a:rPr lang="en-US" u="sng" dirty="0" smtClean="0"/>
              <a:t>Diploma Endorsements</a:t>
            </a:r>
            <a:endParaRPr lang="en-US" u="sng" dirty="0"/>
          </a:p>
        </p:txBody>
      </p:sp>
      <p:sp>
        <p:nvSpPr>
          <p:cNvPr id="5" name="Content Placeholder 4"/>
          <p:cNvSpPr>
            <a:spLocks noGrp="1"/>
          </p:cNvSpPr>
          <p:nvPr>
            <p:ph idx="1"/>
          </p:nvPr>
        </p:nvSpPr>
        <p:spPr>
          <a:xfrm>
            <a:off x="2329542" y="1104900"/>
            <a:ext cx="8229600" cy="4572000"/>
          </a:xfrm>
        </p:spPr>
        <p:txBody>
          <a:bodyPr>
            <a:normAutofit/>
          </a:bodyPr>
          <a:lstStyle/>
          <a:p>
            <a:r>
              <a:rPr lang="en-US" sz="3600" dirty="0" smtClean="0"/>
              <a:t>In addition to Service-learning, students can earn several endorsements on their NC High School Diploma &amp; transcript.</a:t>
            </a:r>
          </a:p>
          <a:p>
            <a:pPr lvl="1"/>
            <a:r>
              <a:rPr lang="en-US" sz="3200" dirty="0" smtClean="0"/>
              <a:t>Career</a:t>
            </a:r>
          </a:p>
          <a:p>
            <a:pPr lvl="1"/>
            <a:r>
              <a:rPr lang="en-US" sz="3200" dirty="0" smtClean="0"/>
              <a:t>College</a:t>
            </a:r>
          </a:p>
          <a:p>
            <a:pPr lvl="1"/>
            <a:r>
              <a:rPr lang="en-US" sz="3200" dirty="0" smtClean="0"/>
              <a:t>College/UNC</a:t>
            </a:r>
          </a:p>
          <a:p>
            <a:pPr lvl="1"/>
            <a:r>
              <a:rPr lang="en-US" sz="3200" dirty="0" smtClean="0"/>
              <a:t>NC Academic Scholar</a:t>
            </a:r>
          </a:p>
          <a:p>
            <a:pPr lvl="1"/>
            <a:r>
              <a:rPr lang="en-US" sz="3200" dirty="0" smtClean="0"/>
              <a:t>Global Language</a:t>
            </a:r>
            <a:endParaRPr lang="en-US" sz="3200" dirty="0"/>
          </a:p>
        </p:txBody>
      </p:sp>
      <p:sp>
        <p:nvSpPr>
          <p:cNvPr id="6" name="TextBox 5"/>
          <p:cNvSpPr txBox="1"/>
          <p:nvPr/>
        </p:nvSpPr>
        <p:spPr>
          <a:xfrm>
            <a:off x="2826658" y="5590282"/>
            <a:ext cx="8001000" cy="1077218"/>
          </a:xfrm>
          <a:prstGeom prst="rect">
            <a:avLst/>
          </a:prstGeom>
          <a:noFill/>
        </p:spPr>
        <p:txBody>
          <a:bodyPr wrap="square" rtlCol="0">
            <a:spAutoFit/>
          </a:bodyPr>
          <a:lstStyle/>
          <a:p>
            <a:r>
              <a:rPr lang="en-US" sz="3200" b="1" dirty="0"/>
              <a:t>See your counselor about specific requirements.</a:t>
            </a:r>
          </a:p>
        </p:txBody>
      </p:sp>
    </p:spTree>
    <p:extLst>
      <p:ext uri="{BB962C8B-B14F-4D97-AF65-F5344CB8AC3E}">
        <p14:creationId xmlns:p14="http://schemas.microsoft.com/office/powerpoint/2010/main" val="37919659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0" y="134840"/>
            <a:ext cx="9720072" cy="643083"/>
          </a:xfrm>
        </p:spPr>
        <p:txBody>
          <a:bodyPr>
            <a:normAutofit fontScale="90000"/>
          </a:bodyPr>
          <a:lstStyle/>
          <a:p>
            <a:r>
              <a:rPr lang="en-US" dirty="0" smtClean="0"/>
              <a:t>Welcome</a:t>
            </a:r>
            <a:endParaRPr lang="en-US" dirty="0"/>
          </a:p>
        </p:txBody>
      </p:sp>
      <p:sp>
        <p:nvSpPr>
          <p:cNvPr id="3" name="Content Placeholder 2"/>
          <p:cNvSpPr>
            <a:spLocks noGrp="1"/>
          </p:cNvSpPr>
          <p:nvPr>
            <p:ph idx="1"/>
          </p:nvPr>
        </p:nvSpPr>
        <p:spPr>
          <a:xfrm>
            <a:off x="1296537" y="777923"/>
            <a:ext cx="9376013" cy="5718411"/>
          </a:xfrm>
        </p:spPr>
        <p:txBody>
          <a:bodyPr>
            <a:normAutofit lnSpcReduction="10000"/>
          </a:bodyPr>
          <a:lstStyle/>
          <a:p>
            <a:r>
              <a:rPr lang="en-US" sz="3600" dirty="0" smtClean="0"/>
              <a:t>Have a seat, have a pencil ready, and PUT PHONES AWAY. </a:t>
            </a:r>
          </a:p>
          <a:p>
            <a:endParaRPr lang="en-US" sz="3600" dirty="0" smtClean="0"/>
          </a:p>
          <a:p>
            <a:r>
              <a:rPr lang="en-US" sz="3600" dirty="0" smtClean="0"/>
              <a:t>If you have your Receipt of Syllabus, place it on your desk. </a:t>
            </a:r>
            <a:r>
              <a:rPr lang="en-US" sz="3600" b="1" dirty="0" smtClean="0">
                <a:effectLst>
                  <a:outerShdw blurRad="38100" dist="38100" dir="2700000" algn="tl">
                    <a:srgbClr val="000000">
                      <a:alpha val="43137"/>
                    </a:srgbClr>
                  </a:outerShdw>
                </a:effectLst>
              </a:rPr>
              <a:t>Do not put it in the tray. </a:t>
            </a:r>
          </a:p>
          <a:p>
            <a:endParaRPr lang="en-US" sz="3600" dirty="0"/>
          </a:p>
          <a:p>
            <a:r>
              <a:rPr lang="en-US" sz="3600" dirty="0" smtClean="0"/>
              <a:t>You will receive a poem and a worksheet today</a:t>
            </a:r>
            <a:endParaRPr lang="en-US" sz="3600" dirty="0"/>
          </a:p>
          <a:p>
            <a:endParaRPr lang="en-US" sz="3600" dirty="0"/>
          </a:p>
          <a:p>
            <a:pPr algn="ctr"/>
            <a:r>
              <a:rPr lang="en-US" sz="3600" u="sng" dirty="0" smtClean="0"/>
              <a:t>You must be seated when the bell rings ready to go!</a:t>
            </a:r>
          </a:p>
          <a:p>
            <a:endParaRPr lang="en-US" dirty="0"/>
          </a:p>
          <a:p>
            <a:endParaRPr lang="en-US" dirty="0"/>
          </a:p>
        </p:txBody>
      </p:sp>
      <p:pic>
        <p:nvPicPr>
          <p:cNvPr id="1026" name="Picture 2" descr="Image result for no phones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394" y="1213780"/>
            <a:ext cx="887051" cy="122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3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981200" y="74503"/>
            <a:ext cx="8229600" cy="1343099"/>
          </a:xfrm>
          <a:prstGeom prst="rect">
            <a:avLst/>
          </a:prstGeom>
        </p:spPr>
        <p:txBody>
          <a:bodyPr vert="horz" lIns="91425" tIns="91425" rIns="91425" bIns="91425" rtlCol="0" anchor="ctr" anchorCtr="0">
            <a:noAutofit/>
          </a:bodyPr>
          <a:lstStyle/>
          <a:p>
            <a:pPr marL="2286000" indent="457200"/>
            <a:r>
              <a:rPr lang="en" sz="4400" dirty="0">
                <a:solidFill>
                  <a:schemeClr val="tx1"/>
                </a:solidFill>
              </a:rPr>
              <a:t>Week 1: </a:t>
            </a:r>
            <a:br>
              <a:rPr lang="en" sz="4400" dirty="0">
                <a:solidFill>
                  <a:schemeClr val="tx1"/>
                </a:solidFill>
              </a:rPr>
            </a:br>
            <a:r>
              <a:rPr lang="en" sz="4400" dirty="0">
                <a:solidFill>
                  <a:schemeClr val="tx1"/>
                </a:solidFill>
              </a:rPr>
              <a:t>Thursday, 8/31</a:t>
            </a:r>
          </a:p>
        </p:txBody>
      </p:sp>
      <p:sp>
        <p:nvSpPr>
          <p:cNvPr id="82" name="Shape 82"/>
          <p:cNvSpPr txBox="1">
            <a:spLocks noGrp="1"/>
          </p:cNvSpPr>
          <p:nvPr>
            <p:ph type="body" idx="1"/>
          </p:nvPr>
        </p:nvSpPr>
        <p:spPr>
          <a:xfrm>
            <a:off x="1514901" y="1600200"/>
            <a:ext cx="8695900" cy="4967700"/>
          </a:xfrm>
          <a:prstGeom prst="rect">
            <a:avLst/>
          </a:prstGeom>
        </p:spPr>
        <p:txBody>
          <a:bodyPr vert="horz" lIns="91425" tIns="91425" rIns="91425" bIns="91425" rtlCol="0" anchor="t" anchorCtr="0">
            <a:noAutofit/>
          </a:bodyPr>
          <a:lstStyle/>
          <a:p>
            <a:pPr lvl="0" rtl="0">
              <a:buNone/>
            </a:pPr>
            <a:r>
              <a:rPr lang="en" sz="2800" b="1" dirty="0"/>
              <a:t>Grammar Rule/Part of Speech:</a:t>
            </a:r>
          </a:p>
          <a:p>
            <a:pPr marL="457200" indent="-419100">
              <a:buClr>
                <a:schemeClr val="dk1"/>
              </a:buClr>
              <a:buSzPct val="166666"/>
              <a:buFont typeface="Arial"/>
              <a:buChar char="•"/>
            </a:pPr>
            <a:r>
              <a:rPr lang="en" sz="2800" b="1" dirty="0"/>
              <a:t>Compound Nouns:</a:t>
            </a:r>
            <a:r>
              <a:rPr lang="en" sz="2800" dirty="0"/>
              <a:t> consists of two or more words that together name a person, place, thing, or an idea</a:t>
            </a:r>
          </a:p>
          <a:p>
            <a:pPr marL="914400" lvl="1" indent="-381000">
              <a:buClr>
                <a:schemeClr val="dk1"/>
              </a:buClr>
              <a:buSzPct val="80000"/>
              <a:buFont typeface="Courier New"/>
              <a:buChar char="o"/>
            </a:pPr>
            <a:r>
              <a:rPr lang="en" sz="2400" b="1" dirty="0"/>
              <a:t>Example (do not copy):</a:t>
            </a:r>
            <a:r>
              <a:rPr lang="en" sz="2400" dirty="0"/>
              <a:t> I enjoy playing </a:t>
            </a:r>
            <a:r>
              <a:rPr lang="en" sz="2400" u="sng" dirty="0"/>
              <a:t>basketball</a:t>
            </a:r>
            <a:r>
              <a:rPr lang="en" sz="2400" dirty="0"/>
              <a:t> with my brother and </a:t>
            </a:r>
            <a:r>
              <a:rPr lang="en" sz="2400" u="sng" dirty="0"/>
              <a:t>sister-in-law</a:t>
            </a:r>
            <a:r>
              <a:rPr lang="en" sz="2400" dirty="0"/>
              <a:t>.</a:t>
            </a:r>
          </a:p>
          <a:p>
            <a:pPr marL="457200" indent="-419100">
              <a:buClr>
                <a:schemeClr val="dk1"/>
              </a:buClr>
              <a:buSzPct val="166666"/>
              <a:buFont typeface="Arial"/>
              <a:buChar char="•"/>
            </a:pPr>
            <a:r>
              <a:rPr lang="en" sz="2800" b="1" dirty="0"/>
              <a:t>Collective Nouns: </a:t>
            </a:r>
            <a:r>
              <a:rPr lang="en" sz="2800" dirty="0"/>
              <a:t>names a group of people, animals, or things.</a:t>
            </a:r>
          </a:p>
          <a:p>
            <a:pPr marL="914400" lvl="1" indent="-381000">
              <a:buClr>
                <a:schemeClr val="dk1"/>
              </a:buClr>
              <a:buSzPct val="80000"/>
              <a:buFont typeface="Courier New"/>
              <a:buChar char="o"/>
            </a:pPr>
            <a:r>
              <a:rPr lang="en" sz="2400" b="1" dirty="0"/>
              <a:t>Example (do not copy):</a:t>
            </a:r>
            <a:r>
              <a:rPr lang="en" sz="2400" dirty="0"/>
              <a:t> The </a:t>
            </a:r>
            <a:r>
              <a:rPr lang="en" sz="2400" u="sng" dirty="0"/>
              <a:t>audience</a:t>
            </a:r>
            <a:r>
              <a:rPr lang="en" sz="2400" dirty="0"/>
              <a:t> enjoyed watching the </a:t>
            </a:r>
            <a:r>
              <a:rPr lang="en" sz="2400" u="sng" dirty="0"/>
              <a:t>orchestra</a:t>
            </a:r>
            <a:r>
              <a:rPr lang="en" sz="2400" dirty="0"/>
              <a:t> perform.</a:t>
            </a:r>
          </a:p>
        </p:txBody>
      </p:sp>
    </p:spTree>
    <p:extLst>
      <p:ext uri="{BB962C8B-B14F-4D97-AF65-F5344CB8AC3E}">
        <p14:creationId xmlns:p14="http://schemas.microsoft.com/office/powerpoint/2010/main" val="3009978112"/>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869742" y="274637"/>
            <a:ext cx="9712658" cy="1143000"/>
          </a:xfrm>
          <a:prstGeom prst="rect">
            <a:avLst/>
          </a:prstGeom>
        </p:spPr>
        <p:txBody>
          <a:bodyPr vert="horz" lIns="91425" tIns="91425" rIns="91425" bIns="91425" rtlCol="0" anchor="ctr" anchorCtr="0">
            <a:noAutofit/>
          </a:bodyPr>
          <a:lstStyle/>
          <a:p>
            <a:pPr>
              <a:buNone/>
            </a:pPr>
            <a:r>
              <a:rPr lang="en" dirty="0">
                <a:solidFill>
                  <a:schemeClr val="tx1"/>
                </a:solidFill>
              </a:rPr>
              <a:t>Sentence Correction:</a:t>
            </a:r>
          </a:p>
        </p:txBody>
      </p:sp>
      <p:sp>
        <p:nvSpPr>
          <p:cNvPr id="88" name="Shape 88"/>
          <p:cNvSpPr txBox="1">
            <a:spLocks noGrp="1"/>
          </p:cNvSpPr>
          <p:nvPr>
            <p:ph type="body" idx="1"/>
          </p:nvPr>
        </p:nvSpPr>
        <p:spPr>
          <a:xfrm>
            <a:off x="1869742" y="1600200"/>
            <a:ext cx="8366079" cy="4967700"/>
          </a:xfrm>
          <a:prstGeom prst="rect">
            <a:avLst/>
          </a:prstGeom>
        </p:spPr>
        <p:txBody>
          <a:bodyPr vert="horz" lIns="91425" tIns="91425" rIns="91425" bIns="91425" rtlCol="0" anchor="t" anchorCtr="0">
            <a:noAutofit/>
          </a:bodyPr>
          <a:lstStyle/>
          <a:p>
            <a:pPr lvl="0" rtl="0">
              <a:buNone/>
            </a:pPr>
            <a:r>
              <a:rPr lang="en" sz="3600" dirty="0"/>
              <a:t>Copy the following sentence and underline the </a:t>
            </a:r>
            <a:r>
              <a:rPr lang="en" sz="3600" b="1" dirty="0"/>
              <a:t>collective</a:t>
            </a:r>
            <a:r>
              <a:rPr lang="en" sz="3600" dirty="0"/>
              <a:t> and/or </a:t>
            </a:r>
            <a:r>
              <a:rPr lang="en" sz="3600" b="1" dirty="0"/>
              <a:t>compound</a:t>
            </a:r>
            <a:r>
              <a:rPr lang="en" sz="3600" dirty="0"/>
              <a:t> nouns: </a:t>
            </a:r>
          </a:p>
          <a:p>
            <a:endParaRPr sz="3600" dirty="0"/>
          </a:p>
          <a:p>
            <a:pPr>
              <a:buNone/>
            </a:pPr>
            <a:r>
              <a:rPr lang="en" sz="3600" dirty="0"/>
              <a:t>The </a:t>
            </a:r>
            <a:r>
              <a:rPr lang="en" sz="3600" i="1" dirty="0"/>
              <a:t>insipid</a:t>
            </a:r>
            <a:r>
              <a:rPr lang="en" sz="3600" dirty="0"/>
              <a:t> newspaper focused its attention on the stock market. Noone but the staff at a large bank cared about the boring article. </a:t>
            </a:r>
          </a:p>
        </p:txBody>
      </p:sp>
    </p:spTree>
    <p:extLst>
      <p:ext uri="{BB962C8B-B14F-4D97-AF65-F5344CB8AC3E}">
        <p14:creationId xmlns:p14="http://schemas.microsoft.com/office/powerpoint/2010/main" val="229549576"/>
      </p:ext>
    </p:extLst>
  </p:cSld>
  <p:clrMapOvr>
    <a:masterClrMapping/>
  </p:clrMapOvr>
  <p:transition spd="slow">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vert="horz" lIns="91425" tIns="91425" rIns="91425" bIns="91425" rtlCol="0" anchor="ctr" anchorCtr="0">
            <a:noAutofit/>
          </a:bodyPr>
          <a:lstStyle/>
          <a:p>
            <a:pPr>
              <a:buNone/>
            </a:pPr>
            <a:r>
              <a:rPr lang="en" dirty="0" smtClean="0"/>
              <a:t>Vocabulary</a:t>
            </a:r>
            <a:endParaRPr lang="en" dirty="0"/>
          </a:p>
        </p:txBody>
      </p:sp>
      <p:sp>
        <p:nvSpPr>
          <p:cNvPr id="94" name="Shape 94"/>
          <p:cNvSpPr txBox="1">
            <a:spLocks noGrp="1"/>
          </p:cNvSpPr>
          <p:nvPr>
            <p:ph sz="half" idx="1"/>
          </p:nvPr>
        </p:nvSpPr>
        <p:spPr>
          <a:xfrm>
            <a:off x="1234440" y="2270760"/>
            <a:ext cx="4565859" cy="4023360"/>
          </a:xfrm>
          <a:prstGeom prst="rect">
            <a:avLst/>
          </a:prstGeom>
        </p:spPr>
        <p:txBody>
          <a:bodyPr vert="horz" lIns="91425" tIns="91425" rIns="91425" bIns="91425" rtlCol="0" anchor="t" anchorCtr="0">
            <a:noAutofit/>
          </a:bodyPr>
          <a:lstStyle/>
          <a:p>
            <a:pPr marL="457200" indent="-419100">
              <a:buClr>
                <a:schemeClr val="dk1"/>
              </a:buClr>
              <a:buSzPct val="166666"/>
              <a:buFont typeface="Arial"/>
              <a:buChar char="•"/>
            </a:pPr>
            <a:r>
              <a:rPr lang="en-US" sz="3600" dirty="0"/>
              <a:t>FRIVOLOUS- unworthy of serious attention</a:t>
            </a:r>
          </a:p>
          <a:p>
            <a:pPr marL="38100" indent="0">
              <a:buClr>
                <a:schemeClr val="dk1"/>
              </a:buClr>
              <a:buSzPct val="166666"/>
              <a:buNone/>
            </a:pPr>
            <a:r>
              <a:rPr lang="en-US" sz="2800" dirty="0"/>
              <a:t> </a:t>
            </a:r>
            <a:endParaRPr lang="en" sz="2800" b="1" dirty="0"/>
          </a:p>
        </p:txBody>
      </p:sp>
      <p:sp>
        <p:nvSpPr>
          <p:cNvPr id="2" name="Content Placeholder 1"/>
          <p:cNvSpPr>
            <a:spLocks noGrp="1"/>
          </p:cNvSpPr>
          <p:nvPr>
            <p:ph sz="half" idx="2"/>
          </p:nvPr>
        </p:nvSpPr>
        <p:spPr>
          <a:xfrm>
            <a:off x="5689069" y="2289639"/>
            <a:ext cx="4754880" cy="4023360"/>
          </a:xfrm>
        </p:spPr>
        <p:txBody>
          <a:bodyPr>
            <a:normAutofit/>
          </a:bodyPr>
          <a:lstStyle/>
          <a:p>
            <a:r>
              <a:rPr lang="en-US" sz="3600" dirty="0"/>
              <a:t>INSIPID- lacking flavor or zest; dull </a:t>
            </a:r>
          </a:p>
          <a:p>
            <a:pPr marL="0" indent="0">
              <a:buNone/>
            </a:pPr>
            <a:endParaRPr lang="en-US" sz="2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152" y="4042870"/>
            <a:ext cx="2007734" cy="1992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9509" y="428244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414350"/>
      </p:ext>
    </p:extLst>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Friday, 09/01</a:t>
            </a:r>
            <a:endParaRPr lang="en-US" dirty="0"/>
          </a:p>
        </p:txBody>
      </p:sp>
      <p:sp>
        <p:nvSpPr>
          <p:cNvPr id="3" name="Subtitle 2"/>
          <p:cNvSpPr>
            <a:spLocks noGrp="1"/>
          </p:cNvSpPr>
          <p:nvPr>
            <p:ph type="subTitle" idx="1"/>
          </p:nvPr>
        </p:nvSpPr>
        <p:spPr/>
        <p:txBody>
          <a:bodyPr/>
          <a:lstStyle/>
          <a:p>
            <a:r>
              <a:rPr lang="en-US" dirty="0"/>
              <a:t>Hickman, English II</a:t>
            </a:r>
          </a:p>
          <a:p>
            <a:endParaRPr lang="en-US" dirty="0"/>
          </a:p>
        </p:txBody>
      </p:sp>
    </p:spTree>
    <p:extLst>
      <p:ext uri="{BB962C8B-B14F-4D97-AF65-F5344CB8AC3E}">
        <p14:creationId xmlns:p14="http://schemas.microsoft.com/office/powerpoint/2010/main" val="2827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757" y="398852"/>
            <a:ext cx="9720072" cy="1499616"/>
          </a:xfrm>
        </p:spPr>
        <p:txBody>
          <a:bodyPr/>
          <a:lstStyle/>
          <a:p>
            <a:r>
              <a:rPr lang="en-US" u="sng" dirty="0" smtClean="0"/>
              <a:t>Tardy Policy</a:t>
            </a:r>
            <a:endParaRPr lang="en-US" u="sng" dirty="0"/>
          </a:p>
        </p:txBody>
      </p:sp>
      <p:sp>
        <p:nvSpPr>
          <p:cNvPr id="3" name="Content Placeholder 2"/>
          <p:cNvSpPr>
            <a:spLocks noGrp="1"/>
          </p:cNvSpPr>
          <p:nvPr>
            <p:ph idx="1"/>
          </p:nvPr>
        </p:nvSpPr>
        <p:spPr>
          <a:xfrm>
            <a:off x="1662757" y="1709783"/>
            <a:ext cx="9720073" cy="4585063"/>
          </a:xfrm>
        </p:spPr>
        <p:txBody>
          <a:bodyPr>
            <a:noAutofit/>
          </a:bodyPr>
          <a:lstStyle/>
          <a:p>
            <a:r>
              <a:rPr lang="en-US" sz="3200" dirty="0" smtClean="0"/>
              <a:t>Teachers will provide one warning.</a:t>
            </a:r>
          </a:p>
          <a:p>
            <a:r>
              <a:rPr lang="en-US" sz="3200" dirty="0" smtClean="0"/>
              <a:t>Teachers will contact parents and give consequences the next two times.</a:t>
            </a:r>
          </a:p>
          <a:p>
            <a:r>
              <a:rPr lang="en-US" sz="3200" dirty="0" smtClean="0"/>
              <a:t>On the fourth tardy the student will be referred to the administration.</a:t>
            </a:r>
          </a:p>
          <a:p>
            <a:r>
              <a:rPr lang="en-US" sz="3200" dirty="0" smtClean="0"/>
              <a:t>A student who is more than 10 minutes late will be considered as skipping.</a:t>
            </a:r>
          </a:p>
          <a:p>
            <a:r>
              <a:rPr lang="en-US" sz="3200" dirty="0" smtClean="0"/>
              <a:t>You have 6 minutes – be on time!</a:t>
            </a:r>
          </a:p>
        </p:txBody>
      </p:sp>
    </p:spTree>
    <p:extLst>
      <p:ext uri="{BB962C8B-B14F-4D97-AF65-F5344CB8AC3E}">
        <p14:creationId xmlns:p14="http://schemas.microsoft.com/office/powerpoint/2010/main" val="249391443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499" y="237744"/>
            <a:ext cx="9720072" cy="1499616"/>
          </a:xfrm>
        </p:spPr>
        <p:txBody>
          <a:bodyPr/>
          <a:lstStyle/>
          <a:p>
            <a:r>
              <a:rPr lang="en-US" b="1" u="sng" dirty="0" smtClean="0"/>
              <a:t>Day 5: Planning for the Future</a:t>
            </a:r>
            <a:endParaRPr lang="en-US" b="1" u="sng" dirty="0"/>
          </a:p>
        </p:txBody>
      </p:sp>
      <p:sp>
        <p:nvSpPr>
          <p:cNvPr id="4" name="Content Placeholder 3"/>
          <p:cNvSpPr>
            <a:spLocks noGrp="1"/>
          </p:cNvSpPr>
          <p:nvPr>
            <p:ph sz="half" idx="1"/>
          </p:nvPr>
        </p:nvSpPr>
        <p:spPr>
          <a:xfrm>
            <a:off x="2133091" y="1548675"/>
            <a:ext cx="5086387" cy="4572000"/>
          </a:xfrm>
        </p:spPr>
        <p:txBody>
          <a:bodyPr>
            <a:noAutofit/>
          </a:bodyPr>
          <a:lstStyle/>
          <a:p>
            <a:r>
              <a:rPr lang="en-US" sz="3200" dirty="0" smtClean="0"/>
              <a:t>Now is the time to prepare for your life after high school.</a:t>
            </a:r>
          </a:p>
          <a:p>
            <a:r>
              <a:rPr lang="en-US" sz="3200" dirty="0" smtClean="0"/>
              <a:t>Your high school diploma is only the first step!</a:t>
            </a:r>
          </a:p>
          <a:p>
            <a:pPr marL="0" indent="0">
              <a:buNone/>
            </a:pPr>
            <a:endParaRPr lang="en-US" sz="3200" dirty="0"/>
          </a:p>
          <a:p>
            <a:pPr marL="0" indent="0">
              <a:buNone/>
            </a:pPr>
            <a:r>
              <a:rPr lang="en-US" sz="4800" b="1" dirty="0"/>
              <a:t>Where do you want to be in five years?</a:t>
            </a:r>
          </a:p>
        </p:txBody>
      </p:sp>
      <p:pic>
        <p:nvPicPr>
          <p:cNvPr id="1028" name="Picture 4" descr="C:\Users\morrisa2\AppData\Local\Microsoft\Windows\Temporary Internet Files\Content.IE5\2JQNIXL5\MP900341534[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74857" y="1447075"/>
            <a:ext cx="3124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0703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42" y="0"/>
            <a:ext cx="9720072" cy="1499616"/>
          </a:xfrm>
        </p:spPr>
        <p:txBody>
          <a:bodyPr/>
          <a:lstStyle/>
          <a:p>
            <a:r>
              <a:rPr lang="en-US" b="1" u="sng" dirty="0" smtClean="0"/>
              <a:t>Make the grade</a:t>
            </a:r>
            <a:endParaRPr lang="en-US" b="1" u="sng" dirty="0"/>
          </a:p>
        </p:txBody>
      </p:sp>
      <p:sp>
        <p:nvSpPr>
          <p:cNvPr id="3" name="Content Placeholder 2"/>
          <p:cNvSpPr>
            <a:spLocks noGrp="1"/>
          </p:cNvSpPr>
          <p:nvPr>
            <p:ph sz="half" idx="1"/>
          </p:nvPr>
        </p:nvSpPr>
        <p:spPr>
          <a:xfrm>
            <a:off x="1448598" y="1156153"/>
            <a:ext cx="4754880" cy="4431847"/>
          </a:xfrm>
        </p:spPr>
        <p:txBody>
          <a:bodyPr>
            <a:normAutofit/>
          </a:bodyPr>
          <a:lstStyle/>
          <a:p>
            <a:r>
              <a:rPr lang="en-US" sz="3600" dirty="0" smtClean="0"/>
              <a:t>Take the courses you need to graduate and pursue your goals.</a:t>
            </a:r>
          </a:p>
          <a:p>
            <a:r>
              <a:rPr lang="en-US" sz="3600" dirty="0" smtClean="0"/>
              <a:t>Do your best and seek help when you need it.</a:t>
            </a:r>
          </a:p>
          <a:p>
            <a:r>
              <a:rPr lang="en-US" sz="3600" dirty="0" smtClean="0"/>
              <a:t>Explore possible career options while in high school.</a:t>
            </a:r>
            <a:endParaRPr lang="en-US" sz="3600" dirty="0"/>
          </a:p>
        </p:txBody>
      </p:sp>
      <p:sp>
        <p:nvSpPr>
          <p:cNvPr id="4" name="Content Placeholder 3"/>
          <p:cNvSpPr>
            <a:spLocks noGrp="1"/>
          </p:cNvSpPr>
          <p:nvPr>
            <p:ph sz="half" idx="2"/>
          </p:nvPr>
        </p:nvSpPr>
        <p:spPr>
          <a:xfrm>
            <a:off x="5956663" y="1110170"/>
            <a:ext cx="4754880" cy="4867276"/>
          </a:xfrm>
        </p:spPr>
        <p:txBody>
          <a:bodyPr>
            <a:normAutofit/>
          </a:bodyPr>
          <a:lstStyle/>
          <a:p>
            <a:r>
              <a:rPr lang="en-US" sz="3600" dirty="0" smtClean="0"/>
              <a:t>Prepare for your exams, they count – </a:t>
            </a:r>
            <a:r>
              <a:rPr lang="en-US" sz="3600" b="1" dirty="0" smtClean="0">
                <a:solidFill>
                  <a:srgbClr val="FF0000"/>
                </a:solidFill>
              </a:rPr>
              <a:t>all final exams will count 20% of your final grade.</a:t>
            </a:r>
          </a:p>
          <a:p>
            <a:r>
              <a:rPr lang="en-US" sz="3600" dirty="0" smtClean="0"/>
              <a:t>Counselors, teachers, administrators, coaches – all adults at Grimsley are here so that you can reach your </a:t>
            </a:r>
            <a:r>
              <a:rPr lang="en-US" sz="3200" dirty="0" smtClean="0"/>
              <a:t>goals.</a:t>
            </a:r>
            <a:endParaRPr lang="en-US" sz="3200" dirty="0"/>
          </a:p>
        </p:txBody>
      </p:sp>
    </p:spTree>
    <p:extLst>
      <p:ext uri="{BB962C8B-B14F-4D97-AF65-F5344CB8AC3E}">
        <p14:creationId xmlns:p14="http://schemas.microsoft.com/office/powerpoint/2010/main" val="3501256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142" y="104213"/>
            <a:ext cx="9720072" cy="1499616"/>
          </a:xfrm>
        </p:spPr>
        <p:txBody>
          <a:bodyPr/>
          <a:lstStyle/>
          <a:p>
            <a:r>
              <a:rPr lang="en-US" b="1" u="sng" dirty="0" smtClean="0"/>
              <a:t>Grading Scale</a:t>
            </a:r>
            <a:endParaRPr lang="en-US" b="1" u="sng" dirty="0"/>
          </a:p>
        </p:txBody>
      </p:sp>
      <p:sp>
        <p:nvSpPr>
          <p:cNvPr id="3" name="Content Placeholder 2"/>
          <p:cNvSpPr>
            <a:spLocks noGrp="1"/>
          </p:cNvSpPr>
          <p:nvPr>
            <p:ph sz="half" idx="1"/>
          </p:nvPr>
        </p:nvSpPr>
        <p:spPr>
          <a:xfrm>
            <a:off x="1597298" y="1415144"/>
            <a:ext cx="4237445" cy="402336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smtClean="0"/>
              <a:t>All students will be graded on a 10-point grading scale:</a:t>
            </a:r>
          </a:p>
          <a:p>
            <a:pPr marL="0" indent="0">
              <a:buNone/>
            </a:pPr>
            <a:r>
              <a:rPr lang="en-US" sz="2800" dirty="0" smtClean="0"/>
              <a:t>A: 90-100</a:t>
            </a:r>
          </a:p>
          <a:p>
            <a:pPr marL="0" indent="0">
              <a:buNone/>
            </a:pPr>
            <a:r>
              <a:rPr lang="en-US" sz="2800" dirty="0" smtClean="0"/>
              <a:t>B: 80-89</a:t>
            </a:r>
          </a:p>
          <a:p>
            <a:pPr marL="0" indent="0">
              <a:buNone/>
            </a:pPr>
            <a:r>
              <a:rPr lang="en-US" sz="2800" dirty="0" smtClean="0"/>
              <a:t>C: 70-79</a:t>
            </a:r>
          </a:p>
          <a:p>
            <a:pPr marL="0" indent="0">
              <a:buNone/>
            </a:pPr>
            <a:r>
              <a:rPr lang="en-US" sz="2800" dirty="0" smtClean="0"/>
              <a:t>D: 60-69</a:t>
            </a:r>
          </a:p>
          <a:p>
            <a:pPr marL="0" indent="0">
              <a:buNone/>
            </a:pPr>
            <a:r>
              <a:rPr lang="en-US" sz="2800" dirty="0" smtClean="0"/>
              <a:t>F: 59 or lower</a:t>
            </a:r>
            <a:endParaRPr lang="en-US" sz="2800" dirty="0"/>
          </a:p>
        </p:txBody>
      </p:sp>
      <p:sp>
        <p:nvSpPr>
          <p:cNvPr id="4" name="Content Placeholder 3"/>
          <p:cNvSpPr>
            <a:spLocks noGrp="1"/>
          </p:cNvSpPr>
          <p:nvPr>
            <p:ph sz="half" idx="2"/>
          </p:nvPr>
        </p:nvSpPr>
        <p:spPr>
          <a:xfrm>
            <a:off x="6457334" y="1415144"/>
            <a:ext cx="3992952" cy="4023360"/>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800" dirty="0" smtClean="0"/>
              <a:t>Students who started ninth grade this year or last year will earn quality points (GPA) on a new scale:</a:t>
            </a:r>
          </a:p>
          <a:p>
            <a:pPr marL="0" indent="0" algn="ctr">
              <a:buNone/>
            </a:pPr>
            <a:r>
              <a:rPr lang="en-US" sz="2800" dirty="0" smtClean="0"/>
              <a:t>Standard class A = 4.0</a:t>
            </a:r>
          </a:p>
          <a:p>
            <a:pPr marL="0" indent="0" algn="ctr">
              <a:buNone/>
            </a:pPr>
            <a:r>
              <a:rPr lang="en-US" sz="2800" dirty="0" smtClean="0"/>
              <a:t>Honors class A = 4.5</a:t>
            </a:r>
          </a:p>
          <a:p>
            <a:pPr marL="0" indent="0" algn="ctr">
              <a:buNone/>
            </a:pPr>
            <a:r>
              <a:rPr lang="en-US" sz="2800" dirty="0" smtClean="0"/>
              <a:t>AP/IB A = 5.0</a:t>
            </a:r>
            <a:endParaRPr lang="en-US" sz="2800" dirty="0"/>
          </a:p>
        </p:txBody>
      </p:sp>
    </p:spTree>
    <p:extLst>
      <p:ext uri="{BB962C8B-B14F-4D97-AF65-F5344CB8AC3E}">
        <p14:creationId xmlns:p14="http://schemas.microsoft.com/office/powerpoint/2010/main" val="13267860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303" y="406291"/>
            <a:ext cx="9720072" cy="1499616"/>
          </a:xfrm>
        </p:spPr>
        <p:txBody>
          <a:bodyPr/>
          <a:lstStyle/>
          <a:p>
            <a:r>
              <a:rPr lang="en-US" b="1" u="sng" dirty="0" smtClean="0"/>
              <a:t>After School</a:t>
            </a:r>
            <a:endParaRPr lang="en-US" b="1" u="sng" dirty="0"/>
          </a:p>
        </p:txBody>
      </p:sp>
      <p:sp>
        <p:nvSpPr>
          <p:cNvPr id="3" name="Content Placeholder 2"/>
          <p:cNvSpPr>
            <a:spLocks noGrp="1"/>
          </p:cNvSpPr>
          <p:nvPr>
            <p:ph idx="1"/>
          </p:nvPr>
        </p:nvSpPr>
        <p:spPr>
          <a:xfrm>
            <a:off x="1655047" y="1673678"/>
            <a:ext cx="8896840" cy="4495800"/>
          </a:xfrm>
        </p:spPr>
        <p:txBody>
          <a:bodyPr>
            <a:normAutofit/>
          </a:bodyPr>
          <a:lstStyle/>
          <a:p>
            <a:r>
              <a:rPr lang="en-US" sz="2800" dirty="0" smtClean="0"/>
              <a:t>When the school day ends, students should move to their cars or buses quickly, unless they are participating in </a:t>
            </a:r>
            <a:r>
              <a:rPr lang="en-US" sz="2800" b="1" i="1" dirty="0" smtClean="0"/>
              <a:t>supervised</a:t>
            </a:r>
            <a:r>
              <a:rPr lang="en-US" sz="2800" dirty="0" smtClean="0"/>
              <a:t> after school activities.</a:t>
            </a:r>
          </a:p>
          <a:p>
            <a:r>
              <a:rPr lang="en-US" sz="2800" dirty="0" smtClean="0"/>
              <a:t>Teachers have tutorials at least one day after school.</a:t>
            </a:r>
          </a:p>
          <a:p>
            <a:r>
              <a:rPr lang="en-US" sz="2800" dirty="0"/>
              <a:t>The Media Center is open until 5:00pm on Mondays &amp; Wednesdays</a:t>
            </a:r>
            <a:r>
              <a:rPr lang="en-US" sz="2800" dirty="0" smtClean="0"/>
              <a:t>.</a:t>
            </a:r>
          </a:p>
          <a:p>
            <a:r>
              <a:rPr lang="en-US" sz="2800" dirty="0"/>
              <a:t>Grimsley Perk (peer tutorial</a:t>
            </a:r>
            <a:r>
              <a:rPr lang="en-US" sz="2800" dirty="0" smtClean="0"/>
              <a:t>) will start when late buses start.</a:t>
            </a:r>
          </a:p>
          <a:p>
            <a:r>
              <a:rPr lang="en-US" sz="2800" dirty="0" smtClean="0"/>
              <a:t>Late buses will start running Mon – Thurs. in a few weeks.</a:t>
            </a:r>
          </a:p>
          <a:p>
            <a:endParaRPr lang="en-US" dirty="0"/>
          </a:p>
        </p:txBody>
      </p:sp>
    </p:spTree>
    <p:extLst>
      <p:ext uri="{BB962C8B-B14F-4D97-AF65-F5344CB8AC3E}">
        <p14:creationId xmlns:p14="http://schemas.microsoft.com/office/powerpoint/2010/main" val="3483072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799" y="0"/>
            <a:ext cx="9720072" cy="1499616"/>
          </a:xfrm>
        </p:spPr>
        <p:txBody>
          <a:bodyPr/>
          <a:lstStyle/>
          <a:p>
            <a:r>
              <a:rPr lang="en-US" b="1" u="sng" dirty="0" smtClean="0"/>
              <a:t>Testing dates</a:t>
            </a:r>
            <a:endParaRPr lang="en-US" b="1" u="sng" dirty="0"/>
          </a:p>
        </p:txBody>
      </p:sp>
      <p:sp>
        <p:nvSpPr>
          <p:cNvPr id="6" name="Content Placeholder 5"/>
          <p:cNvSpPr>
            <a:spLocks noGrp="1"/>
          </p:cNvSpPr>
          <p:nvPr>
            <p:ph idx="1"/>
          </p:nvPr>
        </p:nvSpPr>
        <p:spPr>
          <a:xfrm>
            <a:off x="1828800" y="1295400"/>
            <a:ext cx="8679544" cy="5105400"/>
          </a:xfrm>
        </p:spPr>
        <p:txBody>
          <a:bodyPr>
            <a:normAutofit fontScale="92500" lnSpcReduction="10000"/>
          </a:bodyPr>
          <a:lstStyle/>
          <a:p>
            <a:r>
              <a:rPr lang="en-US" sz="2400" b="1" u="sng" dirty="0" smtClean="0"/>
              <a:t>PSAT</a:t>
            </a:r>
            <a:r>
              <a:rPr lang="en-US" sz="2400" dirty="0" smtClean="0"/>
              <a:t> is on October 11 for Juniors and Sophomores</a:t>
            </a:r>
          </a:p>
          <a:p>
            <a:r>
              <a:rPr lang="en-US" sz="2400" b="1" u="sng" dirty="0" err="1" smtClean="0"/>
              <a:t>PreACT</a:t>
            </a:r>
            <a:r>
              <a:rPr lang="en-US" sz="2400" dirty="0" smtClean="0"/>
              <a:t> is in Oct/ Nov for Sophomores</a:t>
            </a:r>
          </a:p>
          <a:p>
            <a:r>
              <a:rPr lang="en-US" sz="2400" b="1" u="sng" dirty="0" err="1" smtClean="0"/>
              <a:t>Workkeys</a:t>
            </a:r>
            <a:r>
              <a:rPr lang="en-US" sz="2400" dirty="0" smtClean="0"/>
              <a:t> is in February for CTE completers</a:t>
            </a:r>
          </a:p>
          <a:p>
            <a:r>
              <a:rPr lang="en-US" sz="2400" b="1" u="sng" dirty="0" smtClean="0"/>
              <a:t>ACT</a:t>
            </a:r>
            <a:r>
              <a:rPr lang="en-US" sz="2400" dirty="0" smtClean="0"/>
              <a:t> is on Feb 27  for Juniors</a:t>
            </a:r>
          </a:p>
          <a:p>
            <a:r>
              <a:rPr lang="en-US" sz="2400" b="1" u="sng" dirty="0" smtClean="0"/>
              <a:t>AP/IB</a:t>
            </a:r>
            <a:r>
              <a:rPr lang="en-US" sz="2400" dirty="0" smtClean="0"/>
              <a:t> exams are in May</a:t>
            </a:r>
          </a:p>
          <a:p>
            <a:r>
              <a:rPr lang="en-US" sz="2400" b="1" dirty="0" smtClean="0"/>
              <a:t>EOCs, NCFEs and teacher final exams </a:t>
            </a:r>
            <a:r>
              <a:rPr lang="en-US" sz="2400" dirty="0" smtClean="0"/>
              <a:t>are in May &amp; June</a:t>
            </a:r>
          </a:p>
          <a:p>
            <a:pPr marL="0" indent="0">
              <a:buNone/>
            </a:pPr>
            <a:endParaRPr lang="en-US" sz="2000" dirty="0"/>
          </a:p>
          <a:p>
            <a:pPr marL="0" indent="0">
              <a:buNone/>
            </a:pPr>
            <a:r>
              <a:rPr lang="en-US" sz="2400" dirty="0" smtClean="0"/>
              <a:t>*Freshmen who want to take the PSAT, should see Ms. Morrison in Media Center. ($15)</a:t>
            </a:r>
          </a:p>
          <a:p>
            <a:pPr marL="0" indent="0">
              <a:buNone/>
            </a:pPr>
            <a:endParaRPr lang="en-US" sz="2400" dirty="0" smtClean="0"/>
          </a:p>
          <a:p>
            <a:pPr marL="0" indent="0">
              <a:buNone/>
            </a:pPr>
            <a:r>
              <a:rPr lang="en-US" sz="2400" dirty="0" smtClean="0"/>
              <a:t>Students who need to take the SAT should register online or see your counselor.</a:t>
            </a:r>
          </a:p>
          <a:p>
            <a:endParaRPr lang="en-US" dirty="0" smtClean="0"/>
          </a:p>
          <a:p>
            <a:endParaRPr lang="en-US" dirty="0"/>
          </a:p>
        </p:txBody>
      </p:sp>
    </p:spTree>
    <p:extLst>
      <p:ext uri="{BB962C8B-B14F-4D97-AF65-F5344CB8AC3E}">
        <p14:creationId xmlns:p14="http://schemas.microsoft.com/office/powerpoint/2010/main" val="37242694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740" y="134840"/>
            <a:ext cx="9720072" cy="643083"/>
          </a:xfrm>
        </p:spPr>
        <p:txBody>
          <a:bodyPr>
            <a:normAutofit fontScale="90000"/>
          </a:bodyPr>
          <a:lstStyle/>
          <a:p>
            <a:r>
              <a:rPr lang="en-US" dirty="0" smtClean="0"/>
              <a:t>Welcome</a:t>
            </a:r>
            <a:endParaRPr lang="en-US" dirty="0"/>
          </a:p>
        </p:txBody>
      </p:sp>
      <p:sp>
        <p:nvSpPr>
          <p:cNvPr id="3" name="Content Placeholder 2"/>
          <p:cNvSpPr>
            <a:spLocks noGrp="1"/>
          </p:cNvSpPr>
          <p:nvPr>
            <p:ph idx="1"/>
          </p:nvPr>
        </p:nvSpPr>
        <p:spPr>
          <a:xfrm>
            <a:off x="1296537" y="777923"/>
            <a:ext cx="9376013" cy="5718411"/>
          </a:xfrm>
        </p:spPr>
        <p:txBody>
          <a:bodyPr>
            <a:normAutofit fontScale="92500"/>
          </a:bodyPr>
          <a:lstStyle/>
          <a:p>
            <a:r>
              <a:rPr lang="en-US" sz="3600" dirty="0" smtClean="0"/>
              <a:t>Have a seat, have a pencil ready, and PUT PHONES AWAY. </a:t>
            </a:r>
          </a:p>
          <a:p>
            <a:endParaRPr lang="en-US" sz="3600" dirty="0" smtClean="0"/>
          </a:p>
          <a:p>
            <a:r>
              <a:rPr lang="en-US" sz="3600" dirty="0" smtClean="0"/>
              <a:t>If you have your Receipt of Syllabus, place it on your desk. </a:t>
            </a:r>
            <a:r>
              <a:rPr lang="en-US" sz="3600" b="1" dirty="0" smtClean="0">
                <a:effectLst>
                  <a:outerShdw blurRad="38100" dist="38100" dir="2700000" algn="tl">
                    <a:srgbClr val="000000">
                      <a:alpha val="43137"/>
                    </a:srgbClr>
                  </a:outerShdw>
                </a:effectLst>
              </a:rPr>
              <a:t>Do not put it in the tray. </a:t>
            </a:r>
          </a:p>
          <a:p>
            <a:endParaRPr lang="en-US" sz="3600" dirty="0"/>
          </a:p>
          <a:p>
            <a:r>
              <a:rPr lang="en-US" sz="3600" dirty="0" smtClean="0"/>
              <a:t>Clear desk except Warm-ups and Syllabus sheet and a pencil </a:t>
            </a:r>
            <a:endParaRPr lang="en-US" sz="3600" dirty="0"/>
          </a:p>
          <a:p>
            <a:endParaRPr lang="en-US" sz="3600" dirty="0"/>
          </a:p>
          <a:p>
            <a:pPr algn="ctr"/>
            <a:r>
              <a:rPr lang="en-US" sz="3600" u="sng" dirty="0" smtClean="0"/>
              <a:t>You must be seated when the bell rings ready to go!</a:t>
            </a:r>
          </a:p>
          <a:p>
            <a:endParaRPr lang="en-US" dirty="0"/>
          </a:p>
          <a:p>
            <a:endParaRPr lang="en-US" dirty="0"/>
          </a:p>
        </p:txBody>
      </p:sp>
      <p:pic>
        <p:nvPicPr>
          <p:cNvPr id="1026" name="Picture 2" descr="Image result for no phones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394" y="1213780"/>
            <a:ext cx="887051" cy="122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5862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vert="horz" lIns="91425" tIns="91425" rIns="91425" bIns="91425" rtlCol="0" anchor="ctr" anchorCtr="0">
            <a:noAutofit/>
          </a:bodyPr>
          <a:lstStyle/>
          <a:p>
            <a:pPr lvl="0" algn="ctr" rtl="0">
              <a:buNone/>
            </a:pPr>
            <a:r>
              <a:rPr lang="en" sz="4000" dirty="0">
                <a:solidFill>
                  <a:schemeClr val="tx1"/>
                </a:solidFill>
              </a:rPr>
              <a:t>Week 1: </a:t>
            </a:r>
            <a:br>
              <a:rPr lang="en" sz="4000" dirty="0">
                <a:solidFill>
                  <a:schemeClr val="tx1"/>
                </a:solidFill>
              </a:rPr>
            </a:br>
            <a:r>
              <a:rPr lang="en" sz="4000" dirty="0">
                <a:solidFill>
                  <a:schemeClr val="tx1"/>
                </a:solidFill>
              </a:rPr>
              <a:t>Friday, 9/1</a:t>
            </a:r>
          </a:p>
        </p:txBody>
      </p:sp>
      <p:sp>
        <p:nvSpPr>
          <p:cNvPr id="100" name="Shape 100"/>
          <p:cNvSpPr txBox="1">
            <a:spLocks noGrp="1"/>
          </p:cNvSpPr>
          <p:nvPr>
            <p:ph type="body" idx="1"/>
          </p:nvPr>
        </p:nvSpPr>
        <p:spPr>
          <a:xfrm>
            <a:off x="1542197" y="1600200"/>
            <a:ext cx="9062114" cy="4967700"/>
          </a:xfrm>
          <a:prstGeom prst="rect">
            <a:avLst/>
          </a:prstGeom>
        </p:spPr>
        <p:txBody>
          <a:bodyPr vert="horz" lIns="91425" tIns="91425" rIns="91425" bIns="91425" rtlCol="0" anchor="t" anchorCtr="0">
            <a:noAutofit/>
          </a:bodyPr>
          <a:lstStyle/>
          <a:p>
            <a:pPr lvl="0" rtl="0">
              <a:buNone/>
            </a:pPr>
            <a:r>
              <a:rPr lang="en" sz="4000" b="1" dirty="0"/>
              <a:t>Grammar Rule/Part of Speech:</a:t>
            </a:r>
            <a:r>
              <a:rPr lang="en" sz="4000" dirty="0"/>
              <a:t> a pronoun takes the place of one or more nouns or pronouns. </a:t>
            </a:r>
          </a:p>
          <a:p>
            <a:endParaRPr sz="4000" dirty="0"/>
          </a:p>
          <a:p>
            <a:pPr>
              <a:buNone/>
            </a:pPr>
            <a:r>
              <a:rPr lang="en" sz="4000" b="1" dirty="0"/>
              <a:t>Example:</a:t>
            </a:r>
            <a:r>
              <a:rPr lang="en" sz="4000" dirty="0"/>
              <a:t> Susan watched the monkey make faces at </a:t>
            </a:r>
            <a:r>
              <a:rPr lang="en" sz="4000" u="sng" dirty="0"/>
              <a:t>her</a:t>
            </a:r>
            <a:r>
              <a:rPr lang="en" sz="4000" dirty="0"/>
              <a:t> little brother and sister.  </a:t>
            </a:r>
            <a:r>
              <a:rPr lang="en" sz="4000" u="sng" dirty="0"/>
              <a:t>She </a:t>
            </a:r>
            <a:r>
              <a:rPr lang="en" sz="4000" dirty="0"/>
              <a:t>laughed at </a:t>
            </a:r>
            <a:r>
              <a:rPr lang="en" sz="4000" u="sng" dirty="0"/>
              <a:t>it</a:t>
            </a:r>
            <a:r>
              <a:rPr lang="en" sz="4000" dirty="0"/>
              <a:t> more than </a:t>
            </a:r>
            <a:r>
              <a:rPr lang="en" sz="4000" u="sng" dirty="0"/>
              <a:t>they</a:t>
            </a:r>
            <a:r>
              <a:rPr lang="en" sz="4000" dirty="0"/>
              <a:t> did.</a:t>
            </a:r>
          </a:p>
        </p:txBody>
      </p:sp>
    </p:spTree>
    <p:extLst>
      <p:ext uri="{BB962C8B-B14F-4D97-AF65-F5344CB8AC3E}">
        <p14:creationId xmlns:p14="http://schemas.microsoft.com/office/powerpoint/2010/main" val="3766013051"/>
      </p:ext>
    </p:extLst>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487606" y="274637"/>
            <a:ext cx="10094794" cy="1143000"/>
          </a:xfrm>
          <a:prstGeom prst="rect">
            <a:avLst/>
          </a:prstGeom>
        </p:spPr>
        <p:txBody>
          <a:bodyPr vert="horz" lIns="91425" tIns="91425" rIns="91425" bIns="91425" rtlCol="0" anchor="ctr" anchorCtr="0">
            <a:noAutofit/>
          </a:bodyPr>
          <a:lstStyle/>
          <a:p>
            <a:pPr>
              <a:buNone/>
            </a:pPr>
            <a:r>
              <a:rPr lang="en" dirty="0">
                <a:solidFill>
                  <a:schemeClr val="tx1"/>
                </a:solidFill>
              </a:rPr>
              <a:t>Sentence Correction:</a:t>
            </a:r>
          </a:p>
        </p:txBody>
      </p:sp>
      <p:sp>
        <p:nvSpPr>
          <p:cNvPr id="106" name="Shape 106"/>
          <p:cNvSpPr txBox="1">
            <a:spLocks noGrp="1"/>
          </p:cNvSpPr>
          <p:nvPr>
            <p:ph type="body" idx="1"/>
          </p:nvPr>
        </p:nvSpPr>
        <p:spPr>
          <a:xfrm>
            <a:off x="1487606" y="1600200"/>
            <a:ext cx="9144000" cy="4967700"/>
          </a:xfrm>
          <a:prstGeom prst="rect">
            <a:avLst/>
          </a:prstGeom>
        </p:spPr>
        <p:txBody>
          <a:bodyPr vert="horz" lIns="91425" tIns="91425" rIns="91425" bIns="91425" rtlCol="0" anchor="t" anchorCtr="0">
            <a:noAutofit/>
          </a:bodyPr>
          <a:lstStyle/>
          <a:p>
            <a:pPr lvl="0" rtl="0">
              <a:buNone/>
            </a:pPr>
            <a:r>
              <a:rPr lang="en" sz="3200" dirty="0"/>
              <a:t>Copy the following sentences and underline the </a:t>
            </a:r>
            <a:r>
              <a:rPr lang="en" sz="3200" b="1" dirty="0"/>
              <a:t>pronouns</a:t>
            </a:r>
            <a:r>
              <a:rPr lang="en" sz="3200" dirty="0"/>
              <a:t>.</a:t>
            </a:r>
          </a:p>
          <a:p>
            <a:endParaRPr sz="3200" dirty="0"/>
          </a:p>
          <a:p>
            <a:pPr>
              <a:buNone/>
            </a:pPr>
            <a:r>
              <a:rPr lang="en" sz="3200" dirty="0"/>
              <a:t>Mr. Rogers had a </a:t>
            </a:r>
            <a:r>
              <a:rPr lang="en" sz="3200" i="1" dirty="0"/>
              <a:t>predilection </a:t>
            </a:r>
            <a:r>
              <a:rPr lang="en" sz="3200" dirty="0"/>
              <a:t>for learning . He stressed this to his viewers, and hoped that they shared the same enthusiasm. </a:t>
            </a:r>
          </a:p>
        </p:txBody>
      </p:sp>
    </p:spTree>
    <p:extLst>
      <p:ext uri="{BB962C8B-B14F-4D97-AF65-F5344CB8AC3E}">
        <p14:creationId xmlns:p14="http://schemas.microsoft.com/office/powerpoint/2010/main" val="1750439419"/>
      </p:ext>
    </p:extLst>
  </p:cSld>
  <p:clrMapOvr>
    <a:masterClrMapping/>
  </p:clrMapOvr>
  <p:transition spd="slow">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prstGeom prst="rect">
            <a:avLst/>
          </a:prstGeom>
        </p:spPr>
        <p:txBody>
          <a:bodyPr vert="horz" lIns="91425" tIns="91425" rIns="91425" bIns="91425" rtlCol="0" anchor="ctr" anchorCtr="0">
            <a:noAutofit/>
          </a:bodyPr>
          <a:lstStyle/>
          <a:p>
            <a:pPr>
              <a:buNone/>
            </a:pPr>
            <a:r>
              <a:rPr lang="en" dirty="0" smtClean="0"/>
              <a:t>Vocabulary</a:t>
            </a:r>
            <a:endParaRPr lang="en" dirty="0"/>
          </a:p>
        </p:txBody>
      </p:sp>
      <p:sp>
        <p:nvSpPr>
          <p:cNvPr id="112" name="Shape 112"/>
          <p:cNvSpPr txBox="1">
            <a:spLocks noGrp="1"/>
          </p:cNvSpPr>
          <p:nvPr>
            <p:ph sz="half" idx="1"/>
          </p:nvPr>
        </p:nvSpPr>
        <p:spPr>
          <a:xfrm>
            <a:off x="1234440" y="2286000"/>
            <a:ext cx="4754880" cy="4023360"/>
          </a:xfrm>
          <a:prstGeom prst="rect">
            <a:avLst/>
          </a:prstGeom>
        </p:spPr>
        <p:txBody>
          <a:bodyPr vert="horz" lIns="91425" tIns="91425" rIns="91425" bIns="91425" rtlCol="0" anchor="t" anchorCtr="0">
            <a:noAutofit/>
          </a:bodyPr>
          <a:lstStyle/>
          <a:p>
            <a:r>
              <a:rPr lang="en-US" sz="3600" dirty="0"/>
              <a:t>PREDILECTION- a preference; a tendency toward favoring</a:t>
            </a:r>
          </a:p>
          <a:p>
            <a:pPr marL="0" indent="0">
              <a:buNone/>
            </a:pPr>
            <a:endParaRPr sz="2800" dirty="0"/>
          </a:p>
        </p:txBody>
      </p:sp>
      <p:sp>
        <p:nvSpPr>
          <p:cNvPr id="2" name="Content Placeholder 1"/>
          <p:cNvSpPr>
            <a:spLocks noGrp="1"/>
          </p:cNvSpPr>
          <p:nvPr>
            <p:ph sz="half" idx="2"/>
          </p:nvPr>
        </p:nvSpPr>
        <p:spPr>
          <a:xfrm>
            <a:off x="5884164" y="2286000"/>
            <a:ext cx="4754880" cy="4023360"/>
          </a:xfrm>
        </p:spPr>
        <p:txBody>
          <a:bodyPr>
            <a:normAutofit/>
          </a:bodyPr>
          <a:lstStyle/>
          <a:p>
            <a:r>
              <a:rPr lang="en-US" sz="3600" dirty="0"/>
              <a:t>TREACHERY- deliberate betrayal of trust </a:t>
            </a:r>
          </a:p>
          <a:p>
            <a:pPr marL="0" indent="0">
              <a:buNone/>
            </a:pP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6542" y="4275668"/>
            <a:ext cx="2899229" cy="1932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2313" y="3691890"/>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97653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329" y="458360"/>
            <a:ext cx="9720072" cy="1499616"/>
          </a:xfrm>
        </p:spPr>
        <p:txBody>
          <a:bodyPr/>
          <a:lstStyle/>
          <a:p>
            <a:r>
              <a:rPr lang="en-US" b="1" u="sng" dirty="0" smtClean="0"/>
              <a:t>Day </a:t>
            </a:r>
            <a:r>
              <a:rPr lang="en-US" b="1" u="sng" dirty="0"/>
              <a:t>1</a:t>
            </a:r>
            <a:r>
              <a:rPr lang="en-US" b="1" u="sng" dirty="0" smtClean="0"/>
              <a:t>: Electronics</a:t>
            </a:r>
            <a:endParaRPr lang="en-US" b="1" u="sng" dirty="0"/>
          </a:p>
        </p:txBody>
      </p:sp>
      <p:sp>
        <p:nvSpPr>
          <p:cNvPr id="3" name="Content Placeholder 2"/>
          <p:cNvSpPr>
            <a:spLocks noGrp="1"/>
          </p:cNvSpPr>
          <p:nvPr>
            <p:ph idx="1"/>
          </p:nvPr>
        </p:nvSpPr>
        <p:spPr>
          <a:xfrm>
            <a:off x="1865957" y="1957976"/>
            <a:ext cx="7597357" cy="4336869"/>
          </a:xfrm>
        </p:spPr>
        <p:txBody>
          <a:bodyPr>
            <a:normAutofit lnSpcReduction="10000"/>
          </a:bodyPr>
          <a:lstStyle/>
          <a:p>
            <a:r>
              <a:rPr lang="en-US" sz="3200" dirty="0" smtClean="0"/>
              <a:t>Phones, mp3 players and tablets are part of our culture but must be used responsibly.</a:t>
            </a:r>
          </a:p>
          <a:p>
            <a:r>
              <a:rPr lang="en-US" sz="3200" dirty="0" smtClean="0"/>
              <a:t>Students can use these devices on campus before school, after school, during lunch and class change or as directed by their teacher.</a:t>
            </a:r>
          </a:p>
          <a:p>
            <a:r>
              <a:rPr lang="en-US" sz="3200" dirty="0" smtClean="0"/>
              <a:t>Students may only charge devices at the charging bar in the cafeteria during lunch, but </a:t>
            </a:r>
            <a:r>
              <a:rPr lang="en-US" sz="3200" b="1" dirty="0" smtClean="0"/>
              <a:t>devices should never be left unattended</a:t>
            </a:r>
            <a:r>
              <a:rPr lang="en-US" sz="3200" dirty="0" smtClean="0"/>
              <a:t>.</a:t>
            </a:r>
            <a:endParaRPr lang="en-US" sz="3200" dirty="0"/>
          </a:p>
        </p:txBody>
      </p:sp>
    </p:spTree>
    <p:extLst>
      <p:ext uri="{BB962C8B-B14F-4D97-AF65-F5344CB8AC3E}">
        <p14:creationId xmlns:p14="http://schemas.microsoft.com/office/powerpoint/2010/main" val="309259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71" y="396531"/>
            <a:ext cx="9720072" cy="1499616"/>
          </a:xfrm>
        </p:spPr>
        <p:txBody>
          <a:bodyPr/>
          <a:lstStyle/>
          <a:p>
            <a:r>
              <a:rPr lang="en-US" u="sng" dirty="0" smtClean="0"/>
              <a:t>Electronics</a:t>
            </a:r>
            <a:endParaRPr lang="en-US" u="sng" dirty="0"/>
          </a:p>
        </p:txBody>
      </p:sp>
      <p:sp>
        <p:nvSpPr>
          <p:cNvPr id="3" name="Content Placeholder 2"/>
          <p:cNvSpPr>
            <a:spLocks noGrp="1"/>
          </p:cNvSpPr>
          <p:nvPr>
            <p:ph idx="1"/>
          </p:nvPr>
        </p:nvSpPr>
        <p:spPr>
          <a:xfrm>
            <a:off x="1677272" y="1896147"/>
            <a:ext cx="8845586" cy="4362994"/>
          </a:xfrm>
        </p:spPr>
        <p:txBody>
          <a:bodyPr>
            <a:noAutofit/>
          </a:bodyPr>
          <a:lstStyle/>
          <a:p>
            <a:pPr marL="0" indent="0">
              <a:buNone/>
            </a:pPr>
            <a:r>
              <a:rPr lang="en-US" sz="3600" b="1" i="1" dirty="0" smtClean="0"/>
              <a:t>From the GCS student handbook:</a:t>
            </a:r>
          </a:p>
          <a:p>
            <a:pPr marL="0" indent="0">
              <a:buNone/>
            </a:pPr>
            <a:r>
              <a:rPr lang="en-US" sz="3600" dirty="0"/>
              <a:t>a) Inappropriate Use of Electronic Devices – Students may not use Electronic Devices, examples of which include but are not limited to cellular phones, laptops, school computers and iPods, in any way that either compromises educational integrity, disrupts the educational environment, or any other lewd, inappropriate or otherwise disruptive manner.</a:t>
            </a:r>
          </a:p>
        </p:txBody>
      </p:sp>
    </p:spTree>
    <p:extLst>
      <p:ext uri="{BB962C8B-B14F-4D97-AF65-F5344CB8AC3E}">
        <p14:creationId xmlns:p14="http://schemas.microsoft.com/office/powerpoint/2010/main" val="29176600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1357</TotalTime>
  <Words>3409</Words>
  <Application>Microsoft Office PowerPoint</Application>
  <PresentationFormat>Widescreen</PresentationFormat>
  <Paragraphs>379</Paragraphs>
  <Slides>78</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Courier New</vt:lpstr>
      <vt:lpstr>Georgia</vt:lpstr>
      <vt:lpstr>Times New Roman</vt:lpstr>
      <vt:lpstr>Tw Cen MT</vt:lpstr>
      <vt:lpstr>Tw Cen MT Condensed</vt:lpstr>
      <vt:lpstr>Wingdings 3</vt:lpstr>
      <vt:lpstr>Integral</vt:lpstr>
      <vt:lpstr>Week 1: August 28 – September 1</vt:lpstr>
      <vt:lpstr>School Policies</vt:lpstr>
      <vt:lpstr>Day 1: Attendance &amp; Tardies</vt:lpstr>
      <vt:lpstr>Attendance Office Staff</vt:lpstr>
      <vt:lpstr>Attendance Policy &amp; Procedures</vt:lpstr>
      <vt:lpstr>Attendance Policy</vt:lpstr>
      <vt:lpstr>Tardy Policy</vt:lpstr>
      <vt:lpstr>Day 1: Electronics</vt:lpstr>
      <vt:lpstr>Electronics</vt:lpstr>
      <vt:lpstr>PowerPoint Presentation</vt:lpstr>
      <vt:lpstr>Monday, 08/28</vt:lpstr>
      <vt:lpstr>Welcome Back</vt:lpstr>
      <vt:lpstr>PowerPoint Presentation</vt:lpstr>
      <vt:lpstr>Mr. Dodge Intro</vt:lpstr>
      <vt:lpstr>Independent Reading</vt:lpstr>
      <vt:lpstr>Syllabus Information, Website, Remind, and Receipt of Syllabus</vt:lpstr>
      <vt:lpstr>Homework</vt:lpstr>
      <vt:lpstr>Remind Codes 2017-2018</vt:lpstr>
      <vt:lpstr>PowerPoint Presentation</vt:lpstr>
      <vt:lpstr>PowerPoint Presentation</vt:lpstr>
      <vt:lpstr>PowerPoint Presentation</vt:lpstr>
      <vt:lpstr>PowerPoint Presentation</vt:lpstr>
      <vt:lpstr>PowerPoint Presentation</vt:lpstr>
      <vt:lpstr>Tuesday, 08/29</vt:lpstr>
      <vt:lpstr>Welcome</vt:lpstr>
      <vt:lpstr>Bathroom Passes</vt:lpstr>
      <vt:lpstr>Week 1:  Tuesday,8/29</vt:lpstr>
      <vt:lpstr>Sentence Correction:</vt:lpstr>
      <vt:lpstr>Vocabulary:</vt:lpstr>
      <vt:lpstr>Hw</vt:lpstr>
      <vt:lpstr>School Policies</vt:lpstr>
      <vt:lpstr>Day 2:  Dress Code</vt:lpstr>
      <vt:lpstr>Dress Code </vt:lpstr>
      <vt:lpstr>Dress Code – con’t</vt:lpstr>
      <vt:lpstr>Dress Code – con’t</vt:lpstr>
      <vt:lpstr>Look good whirlies….</vt:lpstr>
      <vt:lpstr>Day 2: Meet your team</vt:lpstr>
      <vt:lpstr>Grimsley Administration</vt:lpstr>
      <vt:lpstr>Grimsley Counselors</vt:lpstr>
      <vt:lpstr>Grimsley Office Staff</vt:lpstr>
      <vt:lpstr>PowerPoint Presentation</vt:lpstr>
      <vt:lpstr>PowerPoint Presentation</vt:lpstr>
      <vt:lpstr>Go Over Plagiarism Powerpoint</vt:lpstr>
      <vt:lpstr>Turnitin Codes</vt:lpstr>
      <vt:lpstr>Wednesday, 08/30</vt:lpstr>
      <vt:lpstr>Day 3:  Discipline</vt:lpstr>
      <vt:lpstr>Classroom Disruptions</vt:lpstr>
      <vt:lpstr>Student Intervention</vt:lpstr>
      <vt:lpstr>Consequences for Rule Violations</vt:lpstr>
      <vt:lpstr>From the student handbook…</vt:lpstr>
      <vt:lpstr>Additional Issues</vt:lpstr>
      <vt:lpstr>PowerPoint Presentation</vt:lpstr>
      <vt:lpstr>PowerPoint Presentation</vt:lpstr>
      <vt:lpstr>Welcome</vt:lpstr>
      <vt:lpstr>Week 1:  Wednesday, 8/30</vt:lpstr>
      <vt:lpstr>Sentence Correction</vt:lpstr>
      <vt:lpstr>Vocabulary</vt:lpstr>
      <vt:lpstr>Thursday, 08/31 </vt:lpstr>
      <vt:lpstr>Day 4: Grimsley Honor Code</vt:lpstr>
      <vt:lpstr>Academic Integrity</vt:lpstr>
      <vt:lpstr>Building Character</vt:lpstr>
      <vt:lpstr>Service-Learning</vt:lpstr>
      <vt:lpstr>Recognition</vt:lpstr>
      <vt:lpstr>Diploma Endorsements</vt:lpstr>
      <vt:lpstr>Welcome</vt:lpstr>
      <vt:lpstr>Week 1:  Thursday, 8/31</vt:lpstr>
      <vt:lpstr>Sentence Correction:</vt:lpstr>
      <vt:lpstr>Vocabulary</vt:lpstr>
      <vt:lpstr>Friday, 09/01</vt:lpstr>
      <vt:lpstr>Day 5: Planning for the Future</vt:lpstr>
      <vt:lpstr>Make the grade</vt:lpstr>
      <vt:lpstr>Grading Scale</vt:lpstr>
      <vt:lpstr>After School</vt:lpstr>
      <vt:lpstr>Testing dates</vt:lpstr>
      <vt:lpstr>Welcome</vt:lpstr>
      <vt:lpstr>Week 1:  Friday, 9/1</vt:lpstr>
      <vt:lpstr>Sentence Correction:</vt:lpstr>
      <vt:lpstr>Vocabulary</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Hickman, Kendra</dc:creator>
  <cp:lastModifiedBy>Hickman, Kendra</cp:lastModifiedBy>
  <cp:revision>24</cp:revision>
  <dcterms:created xsi:type="dcterms:W3CDTF">2017-08-24T14:10:36Z</dcterms:created>
  <dcterms:modified xsi:type="dcterms:W3CDTF">2017-08-28T20:41:07Z</dcterms:modified>
</cp:coreProperties>
</file>