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93" r:id="rId3"/>
    <p:sldId id="269" r:id="rId4"/>
    <p:sldId id="290" r:id="rId5"/>
    <p:sldId id="291" r:id="rId6"/>
    <p:sldId id="270" r:id="rId7"/>
    <p:sldId id="278" r:id="rId8"/>
    <p:sldId id="279" r:id="rId9"/>
    <p:sldId id="280" r:id="rId10"/>
    <p:sldId id="281" r:id="rId11"/>
    <p:sldId id="301" r:id="rId12"/>
    <p:sldId id="300" r:id="rId13"/>
    <p:sldId id="292" r:id="rId14"/>
    <p:sldId id="277" r:id="rId15"/>
    <p:sldId id="294" r:id="rId16"/>
    <p:sldId id="295" r:id="rId17"/>
    <p:sldId id="296" r:id="rId18"/>
    <p:sldId id="274" r:id="rId19"/>
    <p:sldId id="289" r:id="rId20"/>
    <p:sldId id="283" r:id="rId21"/>
    <p:sldId id="284" r:id="rId22"/>
    <p:sldId id="285" r:id="rId23"/>
    <p:sldId id="286" r:id="rId24"/>
    <p:sldId id="287" r:id="rId25"/>
    <p:sldId id="288" r:id="rId26"/>
    <p:sldId id="282" r:id="rId27"/>
    <p:sldId id="297" r:id="rId28"/>
    <p:sldId id="298" r:id="rId29"/>
    <p:sldId id="299" r:id="rId30"/>
    <p:sldId id="275" r:id="rId31"/>
    <p:sldId id="266" r:id="rId32"/>
    <p:sldId id="267" r:id="rId33"/>
    <p:sldId id="27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12/3/2017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12/3/2017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12/3/2017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12/3/2017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12/3/2017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15</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784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normAutofit/>
          </a:bodyPr>
          <a:lstStyle/>
          <a:p>
            <a:r>
              <a:rPr lang="en-US" sz="3600" dirty="0" smtClean="0"/>
              <a:t>Surreptitious</a:t>
            </a:r>
            <a:endParaRPr lang="en-US" sz="3600" dirty="0"/>
          </a:p>
        </p:txBody>
      </p:sp>
      <p:sp>
        <p:nvSpPr>
          <p:cNvPr id="3" name="Content Placeholder 2"/>
          <p:cNvSpPr>
            <a:spLocks noGrp="1"/>
          </p:cNvSpPr>
          <p:nvPr>
            <p:ph sz="half" idx="2"/>
          </p:nvPr>
        </p:nvSpPr>
        <p:spPr/>
        <p:txBody>
          <a:bodyPr>
            <a:normAutofit/>
          </a:bodyPr>
          <a:lstStyle/>
          <a:p>
            <a:r>
              <a:rPr lang="en-US" sz="2800" dirty="0"/>
              <a:t>done or made by secret or stealthy means</a:t>
            </a:r>
          </a:p>
          <a:p>
            <a:endParaRPr lang="en-US" sz="2800" dirty="0"/>
          </a:p>
          <a:p>
            <a:pPr marL="0" indent="0">
              <a:buNone/>
            </a:pPr>
            <a:endParaRPr lang="en-US" sz="2800" dirty="0"/>
          </a:p>
        </p:txBody>
      </p:sp>
      <p:sp>
        <p:nvSpPr>
          <p:cNvPr id="5" name="Text Placeholder 4"/>
          <p:cNvSpPr>
            <a:spLocks noGrp="1"/>
          </p:cNvSpPr>
          <p:nvPr>
            <p:ph type="body" sz="quarter" idx="3"/>
          </p:nvPr>
        </p:nvSpPr>
        <p:spPr/>
        <p:txBody>
          <a:bodyPr>
            <a:normAutofit/>
          </a:bodyPr>
          <a:lstStyle/>
          <a:p>
            <a:r>
              <a:rPr lang="en-US" sz="3600" dirty="0" smtClean="0"/>
              <a:t>Vivacious</a:t>
            </a:r>
            <a:endParaRPr lang="en-US" sz="3600" dirty="0"/>
          </a:p>
        </p:txBody>
      </p:sp>
      <p:sp>
        <p:nvSpPr>
          <p:cNvPr id="6" name="Content Placeholder 5"/>
          <p:cNvSpPr>
            <a:spLocks noGrp="1"/>
          </p:cNvSpPr>
          <p:nvPr>
            <p:ph sz="quarter" idx="4"/>
          </p:nvPr>
        </p:nvSpPr>
        <p:spPr/>
        <p:txBody>
          <a:bodyPr>
            <a:normAutofit/>
          </a:bodyPr>
          <a:lstStyle/>
          <a:p>
            <a:r>
              <a:rPr lang="en-US" sz="2800" dirty="0"/>
              <a:t>lively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63" y="3886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714" y="3641723"/>
            <a:ext cx="19812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23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SLIDE</a:t>
            </a:r>
            <a:endParaRPr lang="en-US" dirty="0"/>
          </a:p>
        </p:txBody>
      </p:sp>
      <p:sp>
        <p:nvSpPr>
          <p:cNvPr id="3" name="Content Placeholder 2"/>
          <p:cNvSpPr>
            <a:spLocks noGrp="1"/>
          </p:cNvSpPr>
          <p:nvPr>
            <p:ph idx="1"/>
          </p:nvPr>
        </p:nvSpPr>
        <p:spPr>
          <a:xfrm>
            <a:off x="313509" y="1632857"/>
            <a:ext cx="11560627" cy="4846320"/>
          </a:xfrm>
        </p:spPr>
        <p:txBody>
          <a:bodyPr>
            <a:normAutofit/>
          </a:bodyPr>
          <a:lstStyle/>
          <a:p>
            <a:r>
              <a:rPr lang="en-US" sz="2400" dirty="0" smtClean="0"/>
              <a:t>Rhetorical Triangle Graphic Organizer due tomorrow. </a:t>
            </a:r>
          </a:p>
          <a:p>
            <a:endParaRPr lang="en-US" sz="2400" dirty="0"/>
          </a:p>
          <a:p>
            <a:r>
              <a:rPr lang="en-US" sz="2400" dirty="0" smtClean="0"/>
              <a:t>Source 1 Analysis due Thursday at the start of class</a:t>
            </a:r>
          </a:p>
          <a:p>
            <a:endParaRPr lang="en-US" sz="2400" dirty="0"/>
          </a:p>
          <a:p>
            <a:r>
              <a:rPr lang="en-US" sz="2400" dirty="0" smtClean="0"/>
              <a:t>We will be working on your outline in class on Wednesday. This would be a great time to bring all your sources and work since the outline is due Friday. However, if you are not prepared, there will be an alternative outline assignment. All students will receive a grade for their work that day regardless of your own outline or the alternate outline assignment. That will give you Thursday and Friday instead to work on the source sheets due to me and your rough draft due 12/12. </a:t>
            </a:r>
            <a:endParaRPr lang="en-US" sz="2400" dirty="0"/>
          </a:p>
        </p:txBody>
      </p:sp>
    </p:spTree>
    <p:extLst>
      <p:ext uri="{BB962C8B-B14F-4D97-AF65-F5344CB8AC3E}">
        <p14:creationId xmlns:p14="http://schemas.microsoft.com/office/powerpoint/2010/main" val="308072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Absent Friday, </a:t>
            </a:r>
            <a:r>
              <a:rPr lang="en-US" dirty="0" err="1" smtClean="0"/>
              <a:t>MiniBook</a:t>
            </a:r>
            <a:r>
              <a:rPr lang="en-US" dirty="0" smtClean="0"/>
              <a:t> due Wednesday</a:t>
            </a:r>
            <a:endParaRPr lang="en-US" dirty="0"/>
          </a:p>
        </p:txBody>
      </p:sp>
      <p:sp>
        <p:nvSpPr>
          <p:cNvPr id="3" name="Content Placeholder 2"/>
          <p:cNvSpPr>
            <a:spLocks noGrp="1"/>
          </p:cNvSpPr>
          <p:nvPr>
            <p:ph idx="1"/>
          </p:nvPr>
        </p:nvSpPr>
        <p:spPr/>
        <p:txBody>
          <a:bodyPr>
            <a:normAutofit/>
          </a:bodyPr>
          <a:lstStyle/>
          <a:p>
            <a:r>
              <a:rPr lang="en-US" sz="3600" dirty="0" smtClean="0"/>
              <a:t>1</a:t>
            </a:r>
            <a:r>
              <a:rPr lang="en-US" sz="3600" baseline="30000" dirty="0" smtClean="0"/>
              <a:t>st</a:t>
            </a:r>
            <a:r>
              <a:rPr lang="en-US" sz="3600" dirty="0"/>
              <a:t> </a:t>
            </a:r>
            <a:r>
              <a:rPr lang="en-US" sz="3600" dirty="0" smtClean="0"/>
              <a:t>– Ben and Jordan R. </a:t>
            </a:r>
          </a:p>
          <a:p>
            <a:endParaRPr lang="en-US" sz="3600" dirty="0"/>
          </a:p>
          <a:p>
            <a:r>
              <a:rPr lang="en-US" sz="3600" dirty="0" smtClean="0"/>
              <a:t>3</a:t>
            </a:r>
            <a:r>
              <a:rPr lang="en-US" sz="3600" baseline="30000" dirty="0" smtClean="0"/>
              <a:t>rd</a:t>
            </a:r>
            <a:r>
              <a:rPr lang="en-US" sz="3600" dirty="0" smtClean="0"/>
              <a:t> – Jack G. and Roman</a:t>
            </a:r>
          </a:p>
          <a:p>
            <a:endParaRPr lang="en-US" sz="3600" dirty="0"/>
          </a:p>
          <a:p>
            <a:r>
              <a:rPr lang="en-US" sz="3600" dirty="0" smtClean="0"/>
              <a:t>6</a:t>
            </a:r>
            <a:r>
              <a:rPr lang="en-US" sz="3600" baseline="30000" dirty="0" smtClean="0"/>
              <a:t>th</a:t>
            </a:r>
            <a:r>
              <a:rPr lang="en-US" sz="3600" dirty="0" smtClean="0"/>
              <a:t> – Anna </a:t>
            </a:r>
            <a:endParaRPr lang="en-US" sz="3600" dirty="0"/>
          </a:p>
        </p:txBody>
      </p:sp>
      <p:sp>
        <p:nvSpPr>
          <p:cNvPr id="4" name="TextBox 3"/>
          <p:cNvSpPr txBox="1"/>
          <p:nvPr/>
        </p:nvSpPr>
        <p:spPr>
          <a:xfrm>
            <a:off x="7093131" y="1489166"/>
            <a:ext cx="4637315" cy="4401205"/>
          </a:xfrm>
          <a:prstGeom prst="rect">
            <a:avLst/>
          </a:prstGeom>
          <a:noFill/>
        </p:spPr>
        <p:txBody>
          <a:bodyPr wrap="square" rtlCol="0">
            <a:spAutoFit/>
          </a:bodyPr>
          <a:lstStyle/>
          <a:p>
            <a:r>
              <a:rPr lang="en-US" sz="2800" dirty="0" smtClean="0">
                <a:solidFill>
                  <a:srgbClr val="FF0000"/>
                </a:solidFill>
              </a:rPr>
              <a:t>Unless you were absent, the mini-book is due at the end of class. There can be discussion, but no copying. </a:t>
            </a:r>
          </a:p>
          <a:p>
            <a:endParaRPr lang="en-US" sz="2800" dirty="0">
              <a:solidFill>
                <a:srgbClr val="FF0000"/>
              </a:solidFill>
            </a:endParaRPr>
          </a:p>
          <a:p>
            <a:r>
              <a:rPr lang="en-US" sz="2800" dirty="0" smtClean="0">
                <a:solidFill>
                  <a:srgbClr val="FF0000"/>
                </a:solidFill>
              </a:rPr>
              <a:t>I just need the mini-book. You keep the speech for future reference on your upcoming test, 12/11.</a:t>
            </a:r>
            <a:endParaRPr lang="en-US" sz="2800" dirty="0">
              <a:solidFill>
                <a:srgbClr val="FF0000"/>
              </a:solidFill>
            </a:endParaRPr>
          </a:p>
        </p:txBody>
      </p:sp>
    </p:spTree>
    <p:extLst>
      <p:ext uri="{BB962C8B-B14F-4D97-AF65-F5344CB8AC3E}">
        <p14:creationId xmlns:p14="http://schemas.microsoft.com/office/powerpoint/2010/main" val="145896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Tuesday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005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54" y="394400"/>
            <a:ext cx="10058400" cy="1238457"/>
          </a:xfrm>
        </p:spPr>
        <p:txBody>
          <a:bodyPr>
            <a:normAutofit/>
          </a:bodyPr>
          <a:lstStyle/>
          <a:p>
            <a:r>
              <a:rPr lang="en-US" dirty="0" smtClean="0"/>
              <a:t>Warm Up Directions</a:t>
            </a:r>
            <a:endParaRPr lang="en-US" dirty="0"/>
          </a:p>
        </p:txBody>
      </p:sp>
      <p:sp>
        <p:nvSpPr>
          <p:cNvPr id="3" name="Content Placeholder 2"/>
          <p:cNvSpPr>
            <a:spLocks noGrp="1"/>
          </p:cNvSpPr>
          <p:nvPr>
            <p:ph idx="1"/>
          </p:nvPr>
        </p:nvSpPr>
        <p:spPr>
          <a:xfrm>
            <a:off x="1066800" y="1750423"/>
            <a:ext cx="10058400" cy="4624251"/>
          </a:xfrm>
        </p:spPr>
        <p:txBody>
          <a:bodyPr>
            <a:normAutofit/>
          </a:bodyPr>
          <a:lstStyle/>
          <a:p>
            <a:r>
              <a:rPr lang="en-US" sz="3200" dirty="0" smtClean="0"/>
              <a:t>On the back with the vocabulary portion, complete the far right side regarding synonyms, antonyms, and other questions that are word specific. </a:t>
            </a:r>
            <a:endParaRPr lang="en-US" sz="3200" dirty="0"/>
          </a:p>
          <a:p>
            <a:endParaRPr lang="en-US" sz="3200" dirty="0" smtClean="0"/>
          </a:p>
          <a:p>
            <a:endParaRPr lang="en-US" sz="3200" dirty="0"/>
          </a:p>
          <a:p>
            <a:r>
              <a:rPr lang="en-US" sz="3200" dirty="0" smtClean="0"/>
              <a:t>Be prepared to share your thoughts/answers.</a:t>
            </a:r>
            <a:endParaRPr lang="en-US" sz="3200" dirty="0"/>
          </a:p>
        </p:txBody>
      </p:sp>
    </p:spTree>
    <p:extLst>
      <p:ext uri="{BB962C8B-B14F-4D97-AF65-F5344CB8AC3E}">
        <p14:creationId xmlns:p14="http://schemas.microsoft.com/office/powerpoint/2010/main" val="9058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2 Grammar Pattern</a:t>
            </a:r>
            <a:endParaRPr lang="en-US" dirty="0"/>
          </a:p>
        </p:txBody>
      </p:sp>
      <p:sp>
        <p:nvSpPr>
          <p:cNvPr id="3" name="Content Placeholder 2"/>
          <p:cNvSpPr>
            <a:spLocks noGrp="1"/>
          </p:cNvSpPr>
          <p:nvPr>
            <p:ph idx="1"/>
          </p:nvPr>
        </p:nvSpPr>
        <p:spPr/>
        <p:txBody>
          <a:bodyPr>
            <a:normAutofit/>
          </a:bodyPr>
          <a:lstStyle/>
          <a:p>
            <a:r>
              <a:rPr lang="en-US" sz="2800" dirty="0"/>
              <a:t>Use a hyphen to separate compound adjectives when they precede the word they modify.</a:t>
            </a:r>
          </a:p>
          <a:p>
            <a:endParaRPr lang="en-US" sz="2800" dirty="0"/>
          </a:p>
          <a:p>
            <a:endParaRPr lang="en-US" sz="2800" dirty="0"/>
          </a:p>
          <a:p>
            <a:endParaRPr lang="en-US" sz="2800" dirty="0"/>
          </a:p>
          <a:p>
            <a:r>
              <a:rPr lang="en-US" sz="2800" dirty="0"/>
              <a:t>Example: Well-liked author </a:t>
            </a:r>
            <a:r>
              <a:rPr lang="en-US" sz="2800" dirty="0" err="1"/>
              <a:t>vs</a:t>
            </a:r>
            <a:r>
              <a:rPr lang="en-US" sz="2800" dirty="0"/>
              <a:t> an author who is well liked.</a:t>
            </a:r>
          </a:p>
        </p:txBody>
      </p:sp>
    </p:spTree>
    <p:extLst>
      <p:ext uri="{BB962C8B-B14F-4D97-AF65-F5344CB8AC3E}">
        <p14:creationId xmlns:p14="http://schemas.microsoft.com/office/powerpoint/2010/main" val="2553992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Correction</a:t>
            </a:r>
            <a:endParaRPr lang="en-US" dirty="0"/>
          </a:p>
        </p:txBody>
      </p:sp>
      <p:sp>
        <p:nvSpPr>
          <p:cNvPr id="3" name="Content Placeholder 2"/>
          <p:cNvSpPr>
            <a:spLocks noGrp="1"/>
          </p:cNvSpPr>
          <p:nvPr>
            <p:ph idx="1"/>
          </p:nvPr>
        </p:nvSpPr>
        <p:spPr/>
        <p:txBody>
          <a:bodyPr>
            <a:normAutofit/>
          </a:bodyPr>
          <a:lstStyle/>
          <a:p>
            <a:r>
              <a:rPr lang="en-US" sz="2800" dirty="0"/>
              <a:t>Copy and correct the following sentence.</a:t>
            </a:r>
          </a:p>
          <a:p>
            <a:endParaRPr lang="en-US" sz="2800" dirty="0"/>
          </a:p>
          <a:p>
            <a:endParaRPr lang="en-US" sz="2800" dirty="0"/>
          </a:p>
          <a:p>
            <a:endParaRPr lang="en-US" sz="2800" dirty="0"/>
          </a:p>
          <a:p>
            <a:pPr marL="0" indent="0">
              <a:buNone/>
            </a:pPr>
            <a:r>
              <a:rPr lang="en-US" sz="2800" dirty="0"/>
              <a:t>The world renowned composer was </a:t>
            </a:r>
            <a:r>
              <a:rPr lang="en-US" sz="2800" i="1" dirty="0"/>
              <a:t>exalted</a:t>
            </a:r>
            <a:r>
              <a:rPr lang="en-US" sz="2800" dirty="0"/>
              <a:t> for his long career of musical excellence. </a:t>
            </a:r>
          </a:p>
        </p:txBody>
      </p:sp>
    </p:spTree>
    <p:extLst>
      <p:ext uri="{BB962C8B-B14F-4D97-AF65-F5344CB8AC3E}">
        <p14:creationId xmlns:p14="http://schemas.microsoft.com/office/powerpoint/2010/main" val="80541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Wednesday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4317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101989"/>
            <a:ext cx="10058400" cy="1371600"/>
          </a:xfrm>
        </p:spPr>
        <p:txBody>
          <a:bodyPr>
            <a:noAutofit/>
          </a:bodyPr>
          <a:lstStyle/>
          <a:p>
            <a:r>
              <a:rPr lang="en-US" sz="4000" dirty="0" smtClean="0"/>
              <a:t>Vocabulary Warm Up Directions</a:t>
            </a:r>
            <a:endParaRPr lang="en-US" sz="4000" dirty="0"/>
          </a:p>
        </p:txBody>
      </p:sp>
      <p:sp>
        <p:nvSpPr>
          <p:cNvPr id="3" name="Content Placeholder 2"/>
          <p:cNvSpPr>
            <a:spLocks noGrp="1"/>
          </p:cNvSpPr>
          <p:nvPr>
            <p:ph idx="1"/>
          </p:nvPr>
        </p:nvSpPr>
        <p:spPr>
          <a:xfrm>
            <a:off x="587829" y="1136469"/>
            <a:ext cx="10920548" cy="5316582"/>
          </a:xfrm>
        </p:spPr>
        <p:txBody>
          <a:bodyPr>
            <a:normAutofit/>
          </a:bodyPr>
          <a:lstStyle/>
          <a:p>
            <a:r>
              <a:rPr lang="en-US" sz="2800" dirty="0" smtClean="0"/>
              <a:t>Number the words A – H on your sheet with Astute being A and Vigilant being H</a:t>
            </a:r>
          </a:p>
          <a:p>
            <a:endParaRPr lang="en-US" sz="2800" dirty="0"/>
          </a:p>
          <a:p>
            <a:r>
              <a:rPr lang="en-US" sz="2800" dirty="0" smtClean="0"/>
              <a:t>In this box that asks for you to find a picture, number 1 – 8 vertically. </a:t>
            </a:r>
          </a:p>
          <a:p>
            <a:endParaRPr lang="en-US" sz="2800" dirty="0"/>
          </a:p>
          <a:p>
            <a:r>
              <a:rPr lang="en-US" sz="2800" dirty="0" smtClean="0"/>
              <a:t>We are going to match items to the vocab words. For each item, 1 – 8, choose which word best fits in the context. Record your answer in the box.</a:t>
            </a:r>
            <a:endParaRPr lang="en-US" sz="2800" dirty="0"/>
          </a:p>
        </p:txBody>
      </p:sp>
    </p:spTree>
    <p:extLst>
      <p:ext uri="{BB962C8B-B14F-4D97-AF65-F5344CB8AC3E}">
        <p14:creationId xmlns:p14="http://schemas.microsoft.com/office/powerpoint/2010/main" val="17680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670560" cy="1371600"/>
          </a:xfrm>
        </p:spPr>
        <p:txBody>
          <a:bodyPr/>
          <a:lstStyle/>
          <a:p>
            <a:r>
              <a:rPr lang="en-US" dirty="0"/>
              <a:t>1</a:t>
            </a:r>
          </a:p>
        </p:txBody>
      </p:sp>
      <p:pic>
        <p:nvPicPr>
          <p:cNvPr id="4" name="Content Placeholder 3"/>
          <p:cNvPicPr>
            <a:picLocks noGrp="1" noChangeAspect="1"/>
          </p:cNvPicPr>
          <p:nvPr>
            <p:ph idx="1"/>
          </p:nvPr>
        </p:nvPicPr>
        <p:blipFill>
          <a:blip r:embed="rId2"/>
          <a:stretch>
            <a:fillRect/>
          </a:stretch>
        </p:blipFill>
        <p:spPr>
          <a:xfrm>
            <a:off x="679541" y="4112419"/>
            <a:ext cx="8528283" cy="2288381"/>
          </a:xfrm>
          <a:prstGeom prst="rect">
            <a:avLst/>
          </a:prstGeom>
        </p:spPr>
      </p:pic>
      <p:pic>
        <p:nvPicPr>
          <p:cNvPr id="6" name="Picture 5"/>
          <p:cNvPicPr>
            <a:picLocks noChangeAspect="1"/>
          </p:cNvPicPr>
          <p:nvPr/>
        </p:nvPicPr>
        <p:blipFill>
          <a:blip r:embed="rId3"/>
          <a:stretch>
            <a:fillRect/>
          </a:stretch>
        </p:blipFill>
        <p:spPr>
          <a:xfrm>
            <a:off x="790847" y="2481943"/>
            <a:ext cx="5829300" cy="457200"/>
          </a:xfrm>
          <a:prstGeom prst="rect">
            <a:avLst/>
          </a:prstGeom>
        </p:spPr>
      </p:pic>
      <p:pic>
        <p:nvPicPr>
          <p:cNvPr id="7" name="Picture 6"/>
          <p:cNvPicPr>
            <a:picLocks noChangeAspect="1"/>
          </p:cNvPicPr>
          <p:nvPr/>
        </p:nvPicPr>
        <p:blipFill>
          <a:blip r:embed="rId4"/>
          <a:stretch>
            <a:fillRect/>
          </a:stretch>
        </p:blipFill>
        <p:spPr>
          <a:xfrm>
            <a:off x="4772570" y="3063992"/>
            <a:ext cx="2228850" cy="342900"/>
          </a:xfrm>
          <a:prstGeom prst="rect">
            <a:avLst/>
          </a:prstGeom>
        </p:spPr>
      </p:pic>
      <p:cxnSp>
        <p:nvCxnSpPr>
          <p:cNvPr id="9" name="Straight Arrow Connector 8"/>
          <p:cNvCxnSpPr/>
          <p:nvPr/>
        </p:nvCxnSpPr>
        <p:spPr>
          <a:xfrm>
            <a:off x="1737360" y="2481943"/>
            <a:ext cx="692331"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28799" y="2481943"/>
            <a:ext cx="104502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brandon dru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793" y="933938"/>
            <a:ext cx="3240768" cy="216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390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8011"/>
            <a:ext cx="642257" cy="1015663"/>
          </a:xfrm>
          <a:prstGeom prst="rect">
            <a:avLst/>
          </a:prstGeom>
          <a:noFill/>
        </p:spPr>
        <p:txBody>
          <a:bodyPr wrap="square" rtlCol="0">
            <a:spAutoFit/>
          </a:bodyPr>
          <a:lstStyle/>
          <a:p>
            <a:r>
              <a:rPr lang="en-US" sz="6000" dirty="0"/>
              <a:t>2</a:t>
            </a:r>
          </a:p>
        </p:txBody>
      </p:sp>
      <p:pic>
        <p:nvPicPr>
          <p:cNvPr id="5" name="Picture 4"/>
          <p:cNvPicPr>
            <a:picLocks noChangeAspect="1"/>
          </p:cNvPicPr>
          <p:nvPr/>
        </p:nvPicPr>
        <p:blipFill>
          <a:blip r:embed="rId2"/>
          <a:stretch>
            <a:fillRect/>
          </a:stretch>
        </p:blipFill>
        <p:spPr>
          <a:xfrm>
            <a:off x="2258104" y="198936"/>
            <a:ext cx="6337255" cy="6507307"/>
          </a:xfrm>
          <a:prstGeom prst="rect">
            <a:avLst/>
          </a:prstGeom>
        </p:spPr>
      </p:pic>
      <p:sp>
        <p:nvSpPr>
          <p:cNvPr id="6" name="Rectangle 5"/>
          <p:cNvSpPr/>
          <p:nvPr/>
        </p:nvSpPr>
        <p:spPr>
          <a:xfrm>
            <a:off x="4702629" y="5891349"/>
            <a:ext cx="966651" cy="156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47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8011"/>
            <a:ext cx="642257" cy="1015663"/>
          </a:xfrm>
          <a:prstGeom prst="rect">
            <a:avLst/>
          </a:prstGeom>
          <a:noFill/>
        </p:spPr>
        <p:txBody>
          <a:bodyPr wrap="square" rtlCol="0">
            <a:spAutoFit/>
          </a:bodyPr>
          <a:lstStyle/>
          <a:p>
            <a:r>
              <a:rPr lang="en-US" sz="6000" dirty="0" smtClean="0"/>
              <a:t>3</a:t>
            </a:r>
            <a:endParaRPr lang="en-US" sz="6000" dirty="0"/>
          </a:p>
        </p:txBody>
      </p:sp>
      <p:pic>
        <p:nvPicPr>
          <p:cNvPr id="5" name="Picture 4"/>
          <p:cNvPicPr>
            <a:picLocks noChangeAspect="1"/>
          </p:cNvPicPr>
          <p:nvPr/>
        </p:nvPicPr>
        <p:blipFill>
          <a:blip r:embed="rId2"/>
          <a:stretch>
            <a:fillRect/>
          </a:stretch>
        </p:blipFill>
        <p:spPr>
          <a:xfrm>
            <a:off x="2026919" y="418011"/>
            <a:ext cx="7535092" cy="6530413"/>
          </a:xfrm>
          <a:prstGeom prst="rect">
            <a:avLst/>
          </a:prstGeom>
        </p:spPr>
      </p:pic>
      <p:sp>
        <p:nvSpPr>
          <p:cNvPr id="6" name="Rectangle 5"/>
          <p:cNvSpPr/>
          <p:nvPr/>
        </p:nvSpPr>
        <p:spPr>
          <a:xfrm>
            <a:off x="2207623" y="561703"/>
            <a:ext cx="1110343" cy="364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79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8011"/>
            <a:ext cx="642257" cy="1015663"/>
          </a:xfrm>
          <a:prstGeom prst="rect">
            <a:avLst/>
          </a:prstGeom>
          <a:noFill/>
        </p:spPr>
        <p:txBody>
          <a:bodyPr wrap="square" rtlCol="0">
            <a:spAutoFit/>
          </a:bodyPr>
          <a:lstStyle/>
          <a:p>
            <a:r>
              <a:rPr lang="en-US" sz="6000" dirty="0" smtClean="0"/>
              <a:t>4</a:t>
            </a:r>
            <a:endParaRPr lang="en-US" sz="6000" dirty="0"/>
          </a:p>
        </p:txBody>
      </p:sp>
      <p:pic>
        <p:nvPicPr>
          <p:cNvPr id="4" name="Picture 3"/>
          <p:cNvPicPr>
            <a:picLocks noChangeAspect="1"/>
          </p:cNvPicPr>
          <p:nvPr/>
        </p:nvPicPr>
        <p:blipFill>
          <a:blip r:embed="rId2"/>
          <a:stretch>
            <a:fillRect/>
          </a:stretch>
        </p:blipFill>
        <p:spPr>
          <a:xfrm>
            <a:off x="1855878" y="621575"/>
            <a:ext cx="8715375" cy="3733800"/>
          </a:xfrm>
          <a:prstGeom prst="rect">
            <a:avLst/>
          </a:prstGeom>
        </p:spPr>
      </p:pic>
      <p:pic>
        <p:nvPicPr>
          <p:cNvPr id="5" name="Picture 4"/>
          <p:cNvPicPr>
            <a:picLocks noChangeAspect="1"/>
          </p:cNvPicPr>
          <p:nvPr/>
        </p:nvPicPr>
        <p:blipFill>
          <a:blip r:embed="rId3"/>
          <a:stretch>
            <a:fillRect/>
          </a:stretch>
        </p:blipFill>
        <p:spPr>
          <a:xfrm>
            <a:off x="7985216" y="3944302"/>
            <a:ext cx="3771900" cy="2809875"/>
          </a:xfrm>
          <a:prstGeom prst="rect">
            <a:avLst/>
          </a:prstGeom>
        </p:spPr>
      </p:pic>
      <p:sp>
        <p:nvSpPr>
          <p:cNvPr id="6" name="Rectangle 5"/>
          <p:cNvSpPr/>
          <p:nvPr/>
        </p:nvSpPr>
        <p:spPr>
          <a:xfrm>
            <a:off x="3866606" y="1136469"/>
            <a:ext cx="1632857" cy="43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27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8011"/>
            <a:ext cx="642257" cy="1015663"/>
          </a:xfrm>
          <a:prstGeom prst="rect">
            <a:avLst/>
          </a:prstGeom>
          <a:noFill/>
        </p:spPr>
        <p:txBody>
          <a:bodyPr wrap="square" rtlCol="0">
            <a:spAutoFit/>
          </a:bodyPr>
          <a:lstStyle/>
          <a:p>
            <a:r>
              <a:rPr lang="en-US" sz="6000" dirty="0"/>
              <a:t>5</a:t>
            </a:r>
          </a:p>
        </p:txBody>
      </p:sp>
      <p:pic>
        <p:nvPicPr>
          <p:cNvPr id="4" name="Picture 3"/>
          <p:cNvPicPr>
            <a:picLocks noChangeAspect="1"/>
          </p:cNvPicPr>
          <p:nvPr/>
        </p:nvPicPr>
        <p:blipFill>
          <a:blip r:embed="rId2"/>
          <a:stretch>
            <a:fillRect/>
          </a:stretch>
        </p:blipFill>
        <p:spPr>
          <a:xfrm>
            <a:off x="1602377" y="828836"/>
            <a:ext cx="7315200" cy="1209675"/>
          </a:xfrm>
          <a:prstGeom prst="rect">
            <a:avLst/>
          </a:prstGeom>
        </p:spPr>
      </p:pic>
      <p:pic>
        <p:nvPicPr>
          <p:cNvPr id="5" name="Picture 4"/>
          <p:cNvPicPr>
            <a:picLocks noChangeAspect="1"/>
          </p:cNvPicPr>
          <p:nvPr/>
        </p:nvPicPr>
        <p:blipFill>
          <a:blip r:embed="rId3"/>
          <a:stretch>
            <a:fillRect/>
          </a:stretch>
        </p:blipFill>
        <p:spPr>
          <a:xfrm>
            <a:off x="3194140" y="2310084"/>
            <a:ext cx="7752533" cy="3778443"/>
          </a:xfrm>
          <a:prstGeom prst="rect">
            <a:avLst/>
          </a:prstGeom>
        </p:spPr>
      </p:pic>
      <p:sp>
        <p:nvSpPr>
          <p:cNvPr id="6" name="Rectangle 5"/>
          <p:cNvSpPr/>
          <p:nvPr/>
        </p:nvSpPr>
        <p:spPr>
          <a:xfrm>
            <a:off x="2795451" y="828836"/>
            <a:ext cx="2259875" cy="604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801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8011"/>
            <a:ext cx="642257" cy="1015663"/>
          </a:xfrm>
          <a:prstGeom prst="rect">
            <a:avLst/>
          </a:prstGeom>
          <a:noFill/>
        </p:spPr>
        <p:txBody>
          <a:bodyPr wrap="square" rtlCol="0">
            <a:spAutoFit/>
          </a:bodyPr>
          <a:lstStyle/>
          <a:p>
            <a:r>
              <a:rPr lang="en-US" sz="6000" dirty="0"/>
              <a:t>6</a:t>
            </a:r>
          </a:p>
        </p:txBody>
      </p:sp>
      <p:pic>
        <p:nvPicPr>
          <p:cNvPr id="3074" name="Picture 2" descr="Image result for indigenous 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714" y="704919"/>
            <a:ext cx="6497374" cy="5722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09406" y="1593669"/>
            <a:ext cx="1123405"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52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1702" y="365759"/>
            <a:ext cx="642257" cy="1015663"/>
          </a:xfrm>
          <a:prstGeom prst="rect">
            <a:avLst/>
          </a:prstGeom>
          <a:noFill/>
        </p:spPr>
        <p:txBody>
          <a:bodyPr wrap="square" rtlCol="0">
            <a:spAutoFit/>
          </a:bodyPr>
          <a:lstStyle/>
          <a:p>
            <a:r>
              <a:rPr lang="en-US" sz="6000" dirty="0" smtClean="0"/>
              <a:t>7</a:t>
            </a:r>
            <a:endParaRPr lang="en-US" sz="6000" dirty="0"/>
          </a:p>
        </p:txBody>
      </p:sp>
      <p:pic>
        <p:nvPicPr>
          <p:cNvPr id="4" name="Picture 3"/>
          <p:cNvPicPr>
            <a:picLocks noChangeAspect="1"/>
          </p:cNvPicPr>
          <p:nvPr/>
        </p:nvPicPr>
        <p:blipFill>
          <a:blip r:embed="rId2"/>
          <a:stretch>
            <a:fillRect/>
          </a:stretch>
        </p:blipFill>
        <p:spPr>
          <a:xfrm>
            <a:off x="1841591" y="1006384"/>
            <a:ext cx="9251820" cy="3395799"/>
          </a:xfrm>
          <a:prstGeom prst="rect">
            <a:avLst/>
          </a:prstGeom>
        </p:spPr>
      </p:pic>
      <p:pic>
        <p:nvPicPr>
          <p:cNvPr id="5" name="Picture 4"/>
          <p:cNvPicPr>
            <a:picLocks noChangeAspect="1"/>
          </p:cNvPicPr>
          <p:nvPr/>
        </p:nvPicPr>
        <p:blipFill>
          <a:blip r:embed="rId3"/>
          <a:stretch>
            <a:fillRect/>
          </a:stretch>
        </p:blipFill>
        <p:spPr>
          <a:xfrm>
            <a:off x="9369606" y="4963205"/>
            <a:ext cx="2152650" cy="981075"/>
          </a:xfrm>
          <a:prstGeom prst="rect">
            <a:avLst/>
          </a:prstGeom>
        </p:spPr>
      </p:pic>
    </p:spTree>
    <p:extLst>
      <p:ext uri="{BB962C8B-B14F-4D97-AF65-F5344CB8AC3E}">
        <p14:creationId xmlns:p14="http://schemas.microsoft.com/office/powerpoint/2010/main" val="3066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18011"/>
            <a:ext cx="642257" cy="1015663"/>
          </a:xfrm>
          <a:prstGeom prst="rect">
            <a:avLst/>
          </a:prstGeom>
          <a:noFill/>
        </p:spPr>
        <p:txBody>
          <a:bodyPr wrap="square" rtlCol="0">
            <a:spAutoFit/>
          </a:bodyPr>
          <a:lstStyle/>
          <a:p>
            <a:r>
              <a:rPr lang="en-US" sz="6000" dirty="0"/>
              <a:t>8</a:t>
            </a:r>
          </a:p>
        </p:txBody>
      </p:sp>
      <p:pic>
        <p:nvPicPr>
          <p:cNvPr id="4" name="Picture 3"/>
          <p:cNvPicPr>
            <a:picLocks noChangeAspect="1"/>
          </p:cNvPicPr>
          <p:nvPr/>
        </p:nvPicPr>
        <p:blipFill>
          <a:blip r:embed="rId2"/>
          <a:stretch>
            <a:fillRect/>
          </a:stretch>
        </p:blipFill>
        <p:spPr>
          <a:xfrm>
            <a:off x="4937760" y="418011"/>
            <a:ext cx="6773782" cy="2254543"/>
          </a:xfrm>
          <a:prstGeom prst="rect">
            <a:avLst/>
          </a:prstGeom>
        </p:spPr>
      </p:pic>
      <p:pic>
        <p:nvPicPr>
          <p:cNvPr id="5" name="Picture 4"/>
          <p:cNvPicPr>
            <a:picLocks noChangeAspect="1"/>
          </p:cNvPicPr>
          <p:nvPr/>
        </p:nvPicPr>
        <p:blipFill>
          <a:blip r:embed="rId3"/>
          <a:stretch>
            <a:fillRect/>
          </a:stretch>
        </p:blipFill>
        <p:spPr>
          <a:xfrm>
            <a:off x="347254" y="1285058"/>
            <a:ext cx="6419306" cy="5325341"/>
          </a:xfrm>
          <a:prstGeom prst="rect">
            <a:avLst/>
          </a:prstGeom>
        </p:spPr>
      </p:pic>
      <p:sp>
        <p:nvSpPr>
          <p:cNvPr id="6" name="Rectangle 5"/>
          <p:cNvSpPr/>
          <p:nvPr/>
        </p:nvSpPr>
        <p:spPr>
          <a:xfrm>
            <a:off x="7889965" y="522514"/>
            <a:ext cx="158060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95897" y="1606731"/>
            <a:ext cx="74458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70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3 Grammar Pattern</a:t>
            </a:r>
            <a:endParaRPr lang="en-US" dirty="0"/>
          </a:p>
        </p:txBody>
      </p:sp>
      <p:sp>
        <p:nvSpPr>
          <p:cNvPr id="3" name="Content Placeholder 2"/>
          <p:cNvSpPr>
            <a:spLocks noGrp="1"/>
          </p:cNvSpPr>
          <p:nvPr>
            <p:ph idx="1"/>
          </p:nvPr>
        </p:nvSpPr>
        <p:spPr/>
        <p:txBody>
          <a:bodyPr>
            <a:normAutofit/>
          </a:bodyPr>
          <a:lstStyle/>
          <a:p>
            <a:r>
              <a:rPr lang="en-US" sz="2800" dirty="0"/>
              <a:t>A verb should agree in number with its subject.  Singular subjects take singular verbs and plural subjects take plural verbs.</a:t>
            </a:r>
          </a:p>
          <a:p>
            <a:endParaRPr lang="en-US" sz="2800" dirty="0"/>
          </a:p>
          <a:p>
            <a:r>
              <a:rPr lang="en-US" sz="2800" dirty="0"/>
              <a:t>Example: </a:t>
            </a:r>
            <a:r>
              <a:rPr lang="en-US" sz="2800" u="sng" dirty="0"/>
              <a:t>He</a:t>
            </a:r>
            <a:r>
              <a:rPr lang="en-US" sz="2800" dirty="0"/>
              <a:t> </a:t>
            </a:r>
            <a:r>
              <a:rPr lang="en-US" sz="2800" u="sng" dirty="0"/>
              <a:t>illustrates</a:t>
            </a:r>
            <a:r>
              <a:rPr lang="en-US" sz="2800" dirty="0"/>
              <a:t> books for young readers.</a:t>
            </a:r>
          </a:p>
          <a:p>
            <a:endParaRPr lang="en-US" sz="2800" dirty="0"/>
          </a:p>
          <a:p>
            <a:pPr marL="0" indent="0">
              <a:buNone/>
            </a:pPr>
            <a:r>
              <a:rPr lang="en-US" sz="2800" u="sng" dirty="0"/>
              <a:t>They</a:t>
            </a:r>
            <a:r>
              <a:rPr lang="en-US" sz="2800" dirty="0"/>
              <a:t> </a:t>
            </a:r>
            <a:r>
              <a:rPr lang="en-US" sz="2800" u="sng" dirty="0"/>
              <a:t>illustrate</a:t>
            </a:r>
            <a:r>
              <a:rPr lang="en-US" sz="2800" dirty="0"/>
              <a:t> books for young readers.</a:t>
            </a:r>
            <a:endParaRPr lang="en-US" sz="2800" u="sng" dirty="0"/>
          </a:p>
        </p:txBody>
      </p:sp>
    </p:spTree>
    <p:extLst>
      <p:ext uri="{BB962C8B-B14F-4D97-AF65-F5344CB8AC3E}">
        <p14:creationId xmlns:p14="http://schemas.microsoft.com/office/powerpoint/2010/main" val="2366005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Correction</a:t>
            </a:r>
            <a:endParaRPr lang="en-US" dirty="0"/>
          </a:p>
        </p:txBody>
      </p:sp>
      <p:sp>
        <p:nvSpPr>
          <p:cNvPr id="3" name="Content Placeholder 2"/>
          <p:cNvSpPr>
            <a:spLocks noGrp="1"/>
          </p:cNvSpPr>
          <p:nvPr>
            <p:ph idx="1"/>
          </p:nvPr>
        </p:nvSpPr>
        <p:spPr/>
        <p:txBody>
          <a:bodyPr>
            <a:normAutofit/>
          </a:bodyPr>
          <a:lstStyle/>
          <a:p>
            <a:r>
              <a:rPr lang="en-US" sz="2800" dirty="0"/>
              <a:t>Copy the following sentence, underline the subject and verb, and correct if necessary.</a:t>
            </a:r>
          </a:p>
          <a:p>
            <a:pPr marL="0" indent="0">
              <a:buNone/>
            </a:pPr>
            <a:endParaRPr lang="en-US" sz="2800" dirty="0"/>
          </a:p>
          <a:p>
            <a:endParaRPr lang="en-US" sz="2800" dirty="0"/>
          </a:p>
          <a:p>
            <a:pPr marL="0" indent="0">
              <a:buNone/>
            </a:pPr>
            <a:r>
              <a:rPr lang="en-US" sz="2800" dirty="0"/>
              <a:t>The indigenous natives of the country was displaced from their homes.</a:t>
            </a:r>
          </a:p>
        </p:txBody>
      </p:sp>
    </p:spTree>
    <p:extLst>
      <p:ext uri="{BB962C8B-B14F-4D97-AF65-F5344CB8AC3E}">
        <p14:creationId xmlns:p14="http://schemas.microsoft.com/office/powerpoint/2010/main" val="1824309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Thursday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639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431073" y="822959"/>
            <a:ext cx="11351623" cy="5747657"/>
          </a:xfrm>
        </p:spPr>
        <p:txBody>
          <a:bodyPr>
            <a:normAutofit fontScale="92500" lnSpcReduction="20000"/>
          </a:bodyPr>
          <a:lstStyle/>
          <a:p>
            <a:r>
              <a:rPr lang="en-US" sz="3200" dirty="0" smtClean="0"/>
              <a:t>Make sure you have a pencil ready. Phones should be off desks and out of laps. Headphones out</a:t>
            </a:r>
            <a:r>
              <a:rPr lang="en-US" sz="3200" dirty="0" smtClean="0"/>
              <a:t>!</a:t>
            </a:r>
            <a:endParaRPr lang="en-US" sz="3200" dirty="0"/>
          </a:p>
          <a:p>
            <a:r>
              <a:rPr lang="en-US" sz="3200" dirty="0" smtClean="0"/>
              <a:t>Put your name on the warm up sheet. The week is Monday, </a:t>
            </a:r>
            <a:r>
              <a:rPr lang="en-US" sz="3200" dirty="0" smtClean="0"/>
              <a:t>12/04</a:t>
            </a:r>
            <a:r>
              <a:rPr lang="en-US" sz="3200" dirty="0" smtClean="0"/>
              <a:t> </a:t>
            </a:r>
            <a:r>
              <a:rPr lang="en-US" sz="3200" dirty="0" smtClean="0"/>
              <a:t>to Friday, </a:t>
            </a:r>
            <a:r>
              <a:rPr lang="en-US" sz="3200" dirty="0" smtClean="0"/>
              <a:t>12/08. </a:t>
            </a:r>
          </a:p>
          <a:p>
            <a:endParaRPr lang="en-US" sz="3200" dirty="0" smtClean="0"/>
          </a:p>
          <a:p>
            <a:r>
              <a:rPr lang="en-US" sz="3200" dirty="0" smtClean="0"/>
              <a:t>Honors: Take out the work for, “Letter from Birmingham.”</a:t>
            </a:r>
          </a:p>
          <a:p>
            <a:pPr lvl="1"/>
            <a:r>
              <a:rPr lang="en-US" sz="3000" b="1" u="sng" dirty="0" smtClean="0">
                <a:solidFill>
                  <a:srgbClr val="FF0000"/>
                </a:solidFill>
              </a:rPr>
              <a:t>I will come by and grab your </a:t>
            </a:r>
            <a:r>
              <a:rPr lang="en-US" sz="3000" b="1" u="sng" dirty="0" err="1" smtClean="0">
                <a:solidFill>
                  <a:srgbClr val="FF0000"/>
                </a:solidFill>
              </a:rPr>
              <a:t>minibook</a:t>
            </a:r>
            <a:r>
              <a:rPr lang="en-US" sz="3000" b="1" u="sng" dirty="0" smtClean="0">
                <a:solidFill>
                  <a:srgbClr val="FF0000"/>
                </a:solidFill>
              </a:rPr>
              <a:t>. </a:t>
            </a:r>
          </a:p>
          <a:p>
            <a:pPr marL="274320" lvl="1" indent="0">
              <a:buNone/>
            </a:pPr>
            <a:endParaRPr lang="en-US" sz="3000" b="1" u="sng" dirty="0">
              <a:solidFill>
                <a:srgbClr val="FF0000"/>
              </a:solidFill>
            </a:endParaRPr>
          </a:p>
          <a:p>
            <a:r>
              <a:rPr lang="en-US" sz="3200" b="1" u="sng" dirty="0" smtClean="0"/>
              <a:t>Standard: </a:t>
            </a:r>
            <a:r>
              <a:rPr lang="en-US" sz="3200" dirty="0" smtClean="0"/>
              <a:t>If you have the Argument Introduction Article, take it out.</a:t>
            </a:r>
          </a:p>
          <a:p>
            <a:endParaRPr lang="en-US" sz="3200" dirty="0"/>
          </a:p>
          <a:p>
            <a:r>
              <a:rPr lang="en-US" sz="3200" dirty="0" smtClean="0"/>
              <a:t>Tutoring Wednesday of this week only.</a:t>
            </a:r>
            <a:endParaRPr lang="en-US" sz="3200" dirty="0"/>
          </a:p>
        </p:txBody>
      </p:sp>
    </p:spTree>
    <p:extLst>
      <p:ext uri="{BB962C8B-B14F-4D97-AF65-F5344CB8AC3E}">
        <p14:creationId xmlns:p14="http://schemas.microsoft.com/office/powerpoint/2010/main" val="227716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365759" y="771966"/>
            <a:ext cx="11351623" cy="5747657"/>
          </a:xfrm>
        </p:spPr>
        <p:txBody>
          <a:bodyPr>
            <a:normAutofit/>
          </a:bodyPr>
          <a:lstStyle/>
          <a:p>
            <a:r>
              <a:rPr lang="en-US" sz="3200" dirty="0" smtClean="0"/>
              <a:t>Make sure you have a pencil ready. Phones should be off desks and out of laps. Headphones out!</a:t>
            </a:r>
          </a:p>
          <a:p>
            <a:pPr marL="0" indent="0">
              <a:buNone/>
            </a:pPr>
            <a:endParaRPr lang="en-US" sz="3200" dirty="0" smtClean="0"/>
          </a:p>
          <a:p>
            <a:r>
              <a:rPr lang="en-US" sz="3200" dirty="0" smtClean="0"/>
              <a:t>You will need your warm up. </a:t>
            </a:r>
          </a:p>
          <a:p>
            <a:pPr marL="0" indent="0">
              <a:buNone/>
            </a:pPr>
            <a:endParaRPr lang="en-US" sz="3200" dirty="0"/>
          </a:p>
          <a:p>
            <a:r>
              <a:rPr lang="en-US" sz="3200" b="1" u="sng" dirty="0" smtClean="0"/>
              <a:t>Honors:</a:t>
            </a:r>
          </a:p>
          <a:p>
            <a:endParaRPr lang="en-US" sz="3200" dirty="0"/>
          </a:p>
          <a:p>
            <a:r>
              <a:rPr lang="en-US" sz="3200" b="1" u="sng" dirty="0" smtClean="0"/>
              <a:t>Standard:</a:t>
            </a:r>
            <a:endParaRPr lang="en-US" sz="3200" dirty="0"/>
          </a:p>
        </p:txBody>
      </p:sp>
    </p:spTree>
    <p:extLst>
      <p:ext uri="{BB962C8B-B14F-4D97-AF65-F5344CB8AC3E}">
        <p14:creationId xmlns:p14="http://schemas.microsoft.com/office/powerpoint/2010/main" val="290091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4 Grammar Pattern</a:t>
            </a:r>
            <a:endParaRPr lang="en-US" dirty="0"/>
          </a:p>
        </p:txBody>
      </p:sp>
      <p:sp>
        <p:nvSpPr>
          <p:cNvPr id="3" name="Content Placeholder 2"/>
          <p:cNvSpPr>
            <a:spLocks noGrp="1"/>
          </p:cNvSpPr>
          <p:nvPr>
            <p:ph idx="1"/>
          </p:nvPr>
        </p:nvSpPr>
        <p:spPr/>
        <p:txBody>
          <a:bodyPr>
            <a:normAutofit/>
          </a:bodyPr>
          <a:lstStyle/>
          <a:p>
            <a:r>
              <a:rPr lang="en-US" sz="2800" dirty="0"/>
              <a:t>The number of a subject is not changed by a word in a phrase or a clause following the subject. </a:t>
            </a:r>
          </a:p>
          <a:p>
            <a:endParaRPr lang="en-US" sz="2800" dirty="0"/>
          </a:p>
          <a:p>
            <a:endParaRPr lang="en-US" sz="2800" dirty="0"/>
          </a:p>
          <a:p>
            <a:r>
              <a:rPr lang="en-US" sz="2800" dirty="0"/>
              <a:t>Example: The </a:t>
            </a:r>
            <a:r>
              <a:rPr lang="en-US" sz="2800" u="sng" dirty="0"/>
              <a:t>short stories</a:t>
            </a:r>
            <a:r>
              <a:rPr lang="en-US" sz="2800" dirty="0"/>
              <a:t> </a:t>
            </a:r>
            <a:r>
              <a:rPr lang="en-US" sz="2800" b="1" dirty="0"/>
              <a:t>in this anthology </a:t>
            </a:r>
            <a:r>
              <a:rPr lang="en-US" sz="2800" u="sng" dirty="0"/>
              <a:t>are</a:t>
            </a:r>
            <a:r>
              <a:rPr lang="en-US" sz="2800" dirty="0"/>
              <a:t> by various contemporary American Indian writers. </a:t>
            </a:r>
          </a:p>
        </p:txBody>
      </p:sp>
    </p:spTree>
    <p:extLst>
      <p:ext uri="{BB962C8B-B14F-4D97-AF65-F5344CB8AC3E}">
        <p14:creationId xmlns:p14="http://schemas.microsoft.com/office/powerpoint/2010/main" val="426328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Correction</a:t>
            </a:r>
            <a:endParaRPr lang="en-US" dirty="0"/>
          </a:p>
        </p:txBody>
      </p:sp>
      <p:sp>
        <p:nvSpPr>
          <p:cNvPr id="3" name="Content Placeholder 2"/>
          <p:cNvSpPr>
            <a:spLocks noGrp="1"/>
          </p:cNvSpPr>
          <p:nvPr>
            <p:ph idx="1"/>
          </p:nvPr>
        </p:nvSpPr>
        <p:spPr/>
        <p:txBody>
          <a:bodyPr/>
          <a:lstStyle/>
          <a:p>
            <a:r>
              <a:rPr lang="en-US" sz="2800" dirty="0"/>
              <a:t>Copy the following sentence, underline the subject and verb, and correct if necessary.</a:t>
            </a:r>
          </a:p>
          <a:p>
            <a:pPr marL="0" indent="0">
              <a:buNone/>
            </a:pPr>
            <a:endParaRPr lang="en-US" sz="2800" dirty="0"/>
          </a:p>
          <a:p>
            <a:endParaRPr lang="en-US" sz="2800" dirty="0"/>
          </a:p>
          <a:p>
            <a:pPr marL="0" indent="0">
              <a:buNone/>
            </a:pPr>
            <a:r>
              <a:rPr lang="en-US" sz="2800" dirty="0"/>
              <a:t>The </a:t>
            </a:r>
            <a:r>
              <a:rPr lang="en-US" sz="2800" i="1" dirty="0"/>
              <a:t>vivacious</a:t>
            </a:r>
            <a:r>
              <a:rPr lang="en-US" sz="2800" dirty="0"/>
              <a:t> young girl known for her beautiful eyes were very popular at her school. </a:t>
            </a:r>
            <a:endParaRPr lang="en-US" dirty="0"/>
          </a:p>
        </p:txBody>
      </p:sp>
    </p:spTree>
    <p:extLst>
      <p:ext uri="{BB962C8B-B14F-4D97-AF65-F5344CB8AC3E}">
        <p14:creationId xmlns:p14="http://schemas.microsoft.com/office/powerpoint/2010/main" val="1967680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Directions</a:t>
            </a:r>
            <a:endParaRPr lang="en-US" dirty="0"/>
          </a:p>
        </p:txBody>
      </p:sp>
      <p:sp>
        <p:nvSpPr>
          <p:cNvPr id="3" name="Content Placeholder 2"/>
          <p:cNvSpPr>
            <a:spLocks noGrp="1"/>
          </p:cNvSpPr>
          <p:nvPr>
            <p:ph idx="1"/>
          </p:nvPr>
        </p:nvSpPr>
        <p:spPr/>
        <p:txBody>
          <a:bodyPr>
            <a:normAutofit/>
          </a:bodyPr>
          <a:lstStyle/>
          <a:p>
            <a:pPr algn="ctr"/>
            <a:r>
              <a:rPr lang="en-US" sz="3600" dirty="0" smtClean="0"/>
              <a:t>Complete the following half sheet as practice for the quiz tomorrow. You will attach this to your warm up sheet tomorrow. You must have both to get full credit.</a:t>
            </a:r>
            <a:endParaRPr lang="en-US" sz="3600" dirty="0"/>
          </a:p>
        </p:txBody>
      </p:sp>
    </p:spTree>
    <p:extLst>
      <p:ext uri="{BB962C8B-B14F-4D97-AF65-F5344CB8AC3E}">
        <p14:creationId xmlns:p14="http://schemas.microsoft.com/office/powerpoint/2010/main" val="377723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715943"/>
          </a:xfrm>
        </p:spPr>
        <p:txBody>
          <a:bodyPr>
            <a:normAutofit fontScale="90000"/>
          </a:bodyPr>
          <a:lstStyle/>
          <a:p>
            <a:r>
              <a:rPr lang="en-US" dirty="0" smtClean="0"/>
              <a:t>Week 15 – Day 1 Grammar Pattern</a:t>
            </a:r>
            <a:endParaRPr lang="en-US" dirty="0"/>
          </a:p>
        </p:txBody>
      </p:sp>
      <p:sp>
        <p:nvSpPr>
          <p:cNvPr id="3" name="Content Placeholder 2"/>
          <p:cNvSpPr>
            <a:spLocks noGrp="1"/>
          </p:cNvSpPr>
          <p:nvPr>
            <p:ph idx="1"/>
          </p:nvPr>
        </p:nvSpPr>
        <p:spPr>
          <a:xfrm>
            <a:off x="235131" y="1358537"/>
            <a:ext cx="11717383" cy="5094514"/>
          </a:xfrm>
        </p:spPr>
        <p:txBody>
          <a:bodyPr>
            <a:noAutofit/>
          </a:bodyPr>
          <a:lstStyle/>
          <a:p>
            <a:r>
              <a:rPr lang="en-US" sz="3200" dirty="0" smtClean="0"/>
              <a:t>Use ellipsis points to mark omissions from quoted material and pauses in a written passage.  When you omit words from the middle of a sentence, use three spaced ellipsis points.</a:t>
            </a:r>
          </a:p>
          <a:p>
            <a:pPr marL="0" indent="0">
              <a:buNone/>
            </a:pPr>
            <a:endParaRPr lang="en-US" sz="3200" dirty="0"/>
          </a:p>
          <a:p>
            <a:endParaRPr lang="en-US" sz="3200" dirty="0" smtClean="0"/>
          </a:p>
          <a:p>
            <a:r>
              <a:rPr lang="en-US" sz="3200" dirty="0" smtClean="0"/>
              <a:t>Example: In his autobiography, Galarza recalls, “It was easy for me to feel that becoming a proud American…did not mean feeling ashamed of being a Mexican.”</a:t>
            </a:r>
            <a:endParaRPr lang="en-US" sz="3200" dirty="0"/>
          </a:p>
        </p:txBody>
      </p:sp>
    </p:spTree>
    <p:extLst>
      <p:ext uri="{BB962C8B-B14F-4D97-AF65-F5344CB8AC3E}">
        <p14:creationId xmlns:p14="http://schemas.microsoft.com/office/powerpoint/2010/main" val="218243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181600"/>
            <a:ext cx="6781800" cy="990600"/>
          </a:xfrm>
        </p:spPr>
        <p:txBody>
          <a:bodyPr/>
          <a:lstStyle/>
          <a:p>
            <a:r>
              <a:rPr lang="en-US" dirty="0" smtClean="0"/>
              <a:t>Sentence Correction</a:t>
            </a:r>
            <a:endParaRPr lang="en-US" dirty="0"/>
          </a:p>
        </p:txBody>
      </p:sp>
      <p:sp>
        <p:nvSpPr>
          <p:cNvPr id="3" name="Content Placeholder 2"/>
          <p:cNvSpPr>
            <a:spLocks noGrp="1"/>
          </p:cNvSpPr>
          <p:nvPr>
            <p:ph idx="1"/>
          </p:nvPr>
        </p:nvSpPr>
        <p:spPr>
          <a:xfrm>
            <a:off x="1066800" y="548640"/>
            <a:ext cx="10058400" cy="5486400"/>
          </a:xfrm>
        </p:spPr>
        <p:txBody>
          <a:bodyPr/>
          <a:lstStyle/>
          <a:p>
            <a:r>
              <a:rPr lang="en-US" sz="2800" dirty="0"/>
              <a:t>Rewrite the following passages, omitting the italicized parts and using ellipsis points to punctuate each omission correctly.</a:t>
            </a:r>
          </a:p>
          <a:p>
            <a:endParaRPr lang="en-US" sz="2800" dirty="0"/>
          </a:p>
          <a:p>
            <a:pPr marL="0" indent="0">
              <a:buNone/>
            </a:pPr>
            <a:r>
              <a:rPr lang="en-US" sz="2800" dirty="0"/>
              <a:t>The team was described as being a </a:t>
            </a:r>
            <a:r>
              <a:rPr lang="en-US" sz="2800" u="sng" dirty="0"/>
              <a:t>cohesive</a:t>
            </a:r>
            <a:r>
              <a:rPr lang="en-US" sz="2800" dirty="0"/>
              <a:t> unit known for their great team work, </a:t>
            </a:r>
            <a:r>
              <a:rPr lang="en-US" sz="2800" i="1" dirty="0"/>
              <a:t>ability to motivate others</a:t>
            </a:r>
            <a:r>
              <a:rPr lang="en-US" sz="2800" dirty="0"/>
              <a:t>, and rapport with students</a:t>
            </a:r>
            <a:r>
              <a:rPr lang="en-US" dirty="0" smtClean="0"/>
              <a:t>.</a:t>
            </a:r>
            <a:endParaRPr lang="en-US" dirty="0"/>
          </a:p>
        </p:txBody>
      </p:sp>
    </p:spTree>
    <p:extLst>
      <p:ext uri="{BB962C8B-B14F-4D97-AF65-F5344CB8AC3E}">
        <p14:creationId xmlns:p14="http://schemas.microsoft.com/office/powerpoint/2010/main" val="203388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2" y="289897"/>
            <a:ext cx="10058400" cy="742069"/>
          </a:xfrm>
        </p:spPr>
        <p:txBody>
          <a:bodyPr>
            <a:normAutofit fontScale="90000"/>
          </a:bodyPr>
          <a:lstStyle/>
          <a:p>
            <a:r>
              <a:rPr lang="en-US" dirty="0" smtClean="0"/>
              <a:t>Sort Directions</a:t>
            </a:r>
            <a:endParaRPr lang="en-US" dirty="0"/>
          </a:p>
        </p:txBody>
      </p:sp>
      <p:sp>
        <p:nvSpPr>
          <p:cNvPr id="3" name="Content Placeholder 2"/>
          <p:cNvSpPr>
            <a:spLocks noGrp="1"/>
          </p:cNvSpPr>
          <p:nvPr>
            <p:ph idx="1"/>
          </p:nvPr>
        </p:nvSpPr>
        <p:spPr>
          <a:xfrm>
            <a:off x="509451" y="1031966"/>
            <a:ext cx="11390812" cy="5525588"/>
          </a:xfrm>
        </p:spPr>
        <p:txBody>
          <a:bodyPr>
            <a:normAutofit/>
          </a:bodyPr>
          <a:lstStyle/>
          <a:p>
            <a:r>
              <a:rPr lang="en-US" sz="3200" dirty="0" smtClean="0"/>
              <a:t>Work in your small groups and sort the items. Figure out the categories. Talk to each other!!!!</a:t>
            </a:r>
          </a:p>
          <a:p>
            <a:endParaRPr lang="en-US" sz="3200" dirty="0" smtClean="0"/>
          </a:p>
          <a:p>
            <a:endParaRPr lang="en-US" sz="3200" dirty="0"/>
          </a:p>
          <a:p>
            <a:pPr marL="0" indent="0">
              <a:buNone/>
            </a:pPr>
            <a:endParaRPr lang="en-US" sz="3200" dirty="0"/>
          </a:p>
          <a:p>
            <a:r>
              <a:rPr lang="en-US" sz="3200" dirty="0" smtClean="0"/>
              <a:t>Record your words and definitions on the backside of your warm up. </a:t>
            </a:r>
            <a:endParaRPr lang="en-US" sz="3200" dirty="0"/>
          </a:p>
        </p:txBody>
      </p:sp>
    </p:spTree>
    <p:extLst>
      <p:ext uri="{BB962C8B-B14F-4D97-AF65-F5344CB8AC3E}">
        <p14:creationId xmlns:p14="http://schemas.microsoft.com/office/powerpoint/2010/main" val="429442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noAutofit/>
          </a:bodyPr>
          <a:lstStyle/>
          <a:p>
            <a:r>
              <a:rPr lang="en-US" sz="4000" dirty="0" smtClean="0"/>
              <a:t>Atrophy</a:t>
            </a:r>
            <a:endParaRPr lang="en-US" sz="4000" dirty="0"/>
          </a:p>
        </p:txBody>
      </p:sp>
      <p:sp>
        <p:nvSpPr>
          <p:cNvPr id="3" name="Content Placeholder 2"/>
          <p:cNvSpPr>
            <a:spLocks noGrp="1"/>
          </p:cNvSpPr>
          <p:nvPr>
            <p:ph sz="half" idx="2"/>
          </p:nvPr>
        </p:nvSpPr>
        <p:spPr/>
        <p:txBody>
          <a:bodyPr/>
          <a:lstStyle/>
          <a:p>
            <a:r>
              <a:rPr lang="en-US" sz="2800" dirty="0"/>
              <a:t>to waste away</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r>
              <a:rPr lang="en-US" sz="3200" dirty="0" smtClean="0"/>
              <a:t>Cohesive</a:t>
            </a:r>
            <a:endParaRPr lang="en-US" dirty="0"/>
          </a:p>
        </p:txBody>
      </p:sp>
      <p:sp>
        <p:nvSpPr>
          <p:cNvPr id="6" name="Content Placeholder 5"/>
          <p:cNvSpPr>
            <a:spLocks noGrp="1"/>
          </p:cNvSpPr>
          <p:nvPr>
            <p:ph sz="quarter" idx="4"/>
          </p:nvPr>
        </p:nvSpPr>
        <p:spPr/>
        <p:txBody>
          <a:bodyPr>
            <a:normAutofit/>
          </a:bodyPr>
          <a:lstStyle/>
          <a:p>
            <a:r>
              <a:rPr lang="en-US" sz="2800" dirty="0"/>
              <a:t>sticking or holding together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 y="3522617"/>
            <a:ext cx="2057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808" y="3692435"/>
            <a:ext cx="26860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43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normAutofit lnSpcReduction="10000"/>
          </a:bodyPr>
          <a:lstStyle/>
          <a:p>
            <a:r>
              <a:rPr lang="en-US" sz="4000" dirty="0" smtClean="0"/>
              <a:t>Diligent</a:t>
            </a:r>
            <a:endParaRPr lang="en-US" dirty="0"/>
          </a:p>
        </p:txBody>
      </p:sp>
      <p:sp>
        <p:nvSpPr>
          <p:cNvPr id="3" name="Content Placeholder 2"/>
          <p:cNvSpPr>
            <a:spLocks noGrp="1"/>
          </p:cNvSpPr>
          <p:nvPr>
            <p:ph sz="half" idx="2"/>
          </p:nvPr>
        </p:nvSpPr>
        <p:spPr/>
        <p:txBody>
          <a:bodyPr>
            <a:normAutofit/>
          </a:bodyPr>
          <a:lstStyle/>
          <a:p>
            <a:r>
              <a:rPr lang="en-US" sz="2800" dirty="0"/>
              <a:t>hard working</a:t>
            </a:r>
          </a:p>
          <a:p>
            <a:endParaRPr lang="en-US" sz="2800" dirty="0"/>
          </a:p>
          <a:p>
            <a:pPr marL="0" indent="0">
              <a:buNone/>
            </a:pPr>
            <a:endParaRPr lang="en-US" sz="2800" dirty="0"/>
          </a:p>
        </p:txBody>
      </p:sp>
      <p:sp>
        <p:nvSpPr>
          <p:cNvPr id="5" name="Text Placeholder 4"/>
          <p:cNvSpPr>
            <a:spLocks noGrp="1"/>
          </p:cNvSpPr>
          <p:nvPr>
            <p:ph type="body" sz="quarter" idx="3"/>
          </p:nvPr>
        </p:nvSpPr>
        <p:spPr/>
        <p:txBody>
          <a:bodyPr>
            <a:noAutofit/>
          </a:bodyPr>
          <a:lstStyle/>
          <a:p>
            <a:r>
              <a:rPr lang="en-US" sz="4400" dirty="0" smtClean="0"/>
              <a:t>Exalt</a:t>
            </a:r>
            <a:endParaRPr lang="en-US" sz="4400" dirty="0"/>
          </a:p>
        </p:txBody>
      </p:sp>
      <p:sp>
        <p:nvSpPr>
          <p:cNvPr id="6" name="Content Placeholder 5"/>
          <p:cNvSpPr>
            <a:spLocks noGrp="1"/>
          </p:cNvSpPr>
          <p:nvPr>
            <p:ph sz="quarter" idx="4"/>
          </p:nvPr>
        </p:nvSpPr>
        <p:spPr/>
        <p:txBody>
          <a:bodyPr>
            <a:normAutofit/>
          </a:bodyPr>
          <a:lstStyle/>
          <a:p>
            <a:r>
              <a:rPr lang="en-US" sz="2800" dirty="0"/>
              <a:t>to elevate, glorify, or praise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63" y="3860892"/>
            <a:ext cx="2438400" cy="244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674" y="4072368"/>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04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normAutofit/>
          </a:bodyPr>
          <a:lstStyle/>
          <a:p>
            <a:r>
              <a:rPr lang="en-US" sz="3600" dirty="0" smtClean="0"/>
              <a:t>Indigenous</a:t>
            </a:r>
            <a:endParaRPr lang="en-US" sz="3600" dirty="0"/>
          </a:p>
        </p:txBody>
      </p:sp>
      <p:sp>
        <p:nvSpPr>
          <p:cNvPr id="3" name="Content Placeholder 2"/>
          <p:cNvSpPr>
            <a:spLocks noGrp="1"/>
          </p:cNvSpPr>
          <p:nvPr>
            <p:ph sz="half" idx="2"/>
          </p:nvPr>
        </p:nvSpPr>
        <p:spPr/>
        <p:txBody>
          <a:bodyPr>
            <a:normAutofit/>
          </a:bodyPr>
          <a:lstStyle/>
          <a:p>
            <a:r>
              <a:rPr lang="en-US" sz="2800" dirty="0"/>
              <a:t>native</a:t>
            </a:r>
          </a:p>
          <a:p>
            <a:pPr marL="0" indent="0">
              <a:buNone/>
            </a:pPr>
            <a:endParaRPr lang="en-US" dirty="0"/>
          </a:p>
          <a:p>
            <a:endParaRPr lang="en-US" dirty="0" smtClean="0"/>
          </a:p>
          <a:p>
            <a:pPr marL="0" indent="0">
              <a:buNone/>
            </a:pPr>
            <a:endParaRPr lang="en-US" dirty="0" smtClean="0"/>
          </a:p>
        </p:txBody>
      </p:sp>
      <p:sp>
        <p:nvSpPr>
          <p:cNvPr id="5" name="Text Placeholder 4"/>
          <p:cNvSpPr>
            <a:spLocks noGrp="1"/>
          </p:cNvSpPr>
          <p:nvPr>
            <p:ph type="body" sz="quarter" idx="3"/>
          </p:nvPr>
        </p:nvSpPr>
        <p:spPr/>
        <p:txBody>
          <a:bodyPr>
            <a:normAutofit lnSpcReduction="10000"/>
          </a:bodyPr>
          <a:lstStyle/>
          <a:p>
            <a:r>
              <a:rPr lang="en-US" sz="4000" dirty="0" smtClean="0"/>
              <a:t>Paradox</a:t>
            </a:r>
            <a:endParaRPr lang="en-US" dirty="0"/>
          </a:p>
        </p:txBody>
      </p:sp>
      <p:sp>
        <p:nvSpPr>
          <p:cNvPr id="6" name="Content Placeholder 5"/>
          <p:cNvSpPr>
            <a:spLocks noGrp="1"/>
          </p:cNvSpPr>
          <p:nvPr>
            <p:ph sz="quarter" idx="4"/>
          </p:nvPr>
        </p:nvSpPr>
        <p:spPr/>
        <p:txBody>
          <a:bodyPr>
            <a:normAutofit/>
          </a:bodyPr>
          <a:lstStyle/>
          <a:p>
            <a:r>
              <a:rPr lang="en-US" sz="2800" dirty="0"/>
              <a:t>a seemingly contradictory statement that may nonetheless be true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11" y="4078999"/>
            <a:ext cx="1771650" cy="1877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235" y="4356098"/>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694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562</TotalTime>
  <Words>860</Words>
  <Application>Microsoft Office PowerPoint</Application>
  <PresentationFormat>Widescreen</PresentationFormat>
  <Paragraphs>130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Century Gothic</vt:lpstr>
      <vt:lpstr>Garamond</vt:lpstr>
      <vt:lpstr>Savon</vt:lpstr>
      <vt:lpstr>Week 15</vt:lpstr>
      <vt:lpstr>Monday</vt:lpstr>
      <vt:lpstr>Welcome Back</vt:lpstr>
      <vt:lpstr>Week 15 – Day 1 Grammar Pattern</vt:lpstr>
      <vt:lpstr>Sentence Correction</vt:lpstr>
      <vt:lpstr>Sort Directions</vt:lpstr>
      <vt:lpstr>Vocabulary</vt:lpstr>
      <vt:lpstr>Vocabulary</vt:lpstr>
      <vt:lpstr>Vocabulary</vt:lpstr>
      <vt:lpstr>Vocabulary</vt:lpstr>
      <vt:lpstr>HW SLIDE</vt:lpstr>
      <vt:lpstr>Absent Friday, MiniBook due Wednesday</vt:lpstr>
      <vt:lpstr>Tuesday</vt:lpstr>
      <vt:lpstr>Warm Up Directions</vt:lpstr>
      <vt:lpstr>Day 2 Grammar Pattern</vt:lpstr>
      <vt:lpstr>Sentence Correction</vt:lpstr>
      <vt:lpstr>Wednesday</vt:lpstr>
      <vt:lpstr>Vocabulary Warm Up Directions</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3 Grammar Pattern</vt:lpstr>
      <vt:lpstr>Sentence Correction</vt:lpstr>
      <vt:lpstr>Thursday</vt:lpstr>
      <vt:lpstr>Welcome Back</vt:lpstr>
      <vt:lpstr>Day 4 Grammar Pattern</vt:lpstr>
      <vt:lpstr>Sentence Correction</vt:lpstr>
      <vt:lpstr>Warm Up Directions</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15</dc:title>
  <dc:creator>Hickman, Kendra</dc:creator>
  <cp:lastModifiedBy>Hickman, Kendra</cp:lastModifiedBy>
  <cp:revision>10</cp:revision>
  <dcterms:created xsi:type="dcterms:W3CDTF">2017-11-26T01:03:53Z</dcterms:created>
  <dcterms:modified xsi:type="dcterms:W3CDTF">2017-12-04T00:43:32Z</dcterms:modified>
</cp:coreProperties>
</file>