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9" r:id="rId3"/>
    <p:sldId id="257" r:id="rId4"/>
    <p:sldId id="258" r:id="rId5"/>
    <p:sldId id="270" r:id="rId6"/>
    <p:sldId id="259" r:id="rId7"/>
    <p:sldId id="262" r:id="rId8"/>
    <p:sldId id="265" r:id="rId9"/>
    <p:sldId id="268" r:id="rId10"/>
    <p:sldId id="271" r:id="rId11"/>
    <p:sldId id="272" r:id="rId12"/>
    <p:sldId id="273" r:id="rId13"/>
    <p:sldId id="260" r:id="rId14"/>
    <p:sldId id="261" r:id="rId15"/>
    <p:sldId id="274" r:id="rId16"/>
    <p:sldId id="275" r:id="rId17"/>
    <p:sldId id="276" r:id="rId18"/>
    <p:sldId id="277" r:id="rId19"/>
    <p:sldId id="278" r:id="rId20"/>
    <p:sldId id="279" r:id="rId21"/>
    <p:sldId id="280" r:id="rId22"/>
    <p:sldId id="281" r:id="rId23"/>
    <p:sldId id="282" r:id="rId24"/>
    <p:sldId id="283" r:id="rId25"/>
    <p:sldId id="284" r:id="rId26"/>
    <p:sldId id="263" r:id="rId27"/>
    <p:sldId id="264" r:id="rId28"/>
    <p:sldId id="285" r:id="rId29"/>
    <p:sldId id="286" r:id="rId30"/>
    <p:sldId id="266" r:id="rId31"/>
    <p:sldId id="267"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94660"/>
  </p:normalViewPr>
  <p:slideViewPr>
    <p:cSldViewPr snapToGrid="0">
      <p:cViewPr varScale="1">
        <p:scale>
          <a:sx n="70" d="100"/>
          <a:sy n="70" d="100"/>
        </p:scale>
        <p:origin x="3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11/27/2017</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11/27/2017</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11/27/2017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11/27/2017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11/27/2017</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en.wikipedia.org/wiki/Water_stagnation#cite_note-WHO_health_risks-2"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14</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329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Tuesday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620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342149"/>
            <a:ext cx="10058400" cy="337120"/>
          </a:xfrm>
        </p:spPr>
        <p:txBody>
          <a:bodyPr>
            <a:normAutofit fontScale="90000"/>
          </a:bodyPr>
          <a:lstStyle/>
          <a:p>
            <a:r>
              <a:rPr lang="en-US" dirty="0" smtClean="0"/>
              <a:t>Welcome Back</a:t>
            </a:r>
            <a:endParaRPr lang="en-US" dirty="0"/>
          </a:p>
        </p:txBody>
      </p:sp>
      <p:sp>
        <p:nvSpPr>
          <p:cNvPr id="3" name="Content Placeholder 2"/>
          <p:cNvSpPr>
            <a:spLocks noGrp="1"/>
          </p:cNvSpPr>
          <p:nvPr>
            <p:ph idx="1"/>
          </p:nvPr>
        </p:nvSpPr>
        <p:spPr>
          <a:xfrm>
            <a:off x="431073" y="822959"/>
            <a:ext cx="11351623" cy="5747657"/>
          </a:xfrm>
        </p:spPr>
        <p:txBody>
          <a:bodyPr>
            <a:normAutofit fontScale="92500" lnSpcReduction="10000"/>
          </a:bodyPr>
          <a:lstStyle/>
          <a:p>
            <a:r>
              <a:rPr lang="en-US" sz="3200" dirty="0" smtClean="0"/>
              <a:t>Make sure you have a pencil ready. Phones should be off desks and out of laps. Headphones out!</a:t>
            </a:r>
          </a:p>
          <a:p>
            <a:pPr marL="0" indent="0">
              <a:buNone/>
            </a:pPr>
            <a:endParaRPr lang="en-US" sz="3200" dirty="0" smtClean="0"/>
          </a:p>
          <a:p>
            <a:r>
              <a:rPr lang="en-US" sz="3200" dirty="0" smtClean="0"/>
              <a:t>You will need your warm up. </a:t>
            </a:r>
          </a:p>
          <a:p>
            <a:pPr marL="0" indent="0">
              <a:buNone/>
            </a:pPr>
            <a:endParaRPr lang="en-US" sz="3200" dirty="0"/>
          </a:p>
          <a:p>
            <a:r>
              <a:rPr lang="en-US" sz="3200" b="1" u="sng" dirty="0" smtClean="0"/>
              <a:t>Honors: </a:t>
            </a:r>
            <a:r>
              <a:rPr lang="en-US" sz="3200" dirty="0" smtClean="0"/>
              <a:t>Take out your Appeals Work if you did not submit yesterday. It is due now. </a:t>
            </a:r>
          </a:p>
          <a:p>
            <a:pPr marL="0" indent="0">
              <a:buNone/>
            </a:pPr>
            <a:endParaRPr lang="en-US" sz="3200" dirty="0"/>
          </a:p>
          <a:p>
            <a:r>
              <a:rPr lang="en-US" sz="3200" b="1" u="sng" dirty="0" smtClean="0"/>
              <a:t>Standard: </a:t>
            </a:r>
            <a:r>
              <a:rPr lang="en-US" sz="3200" dirty="0" smtClean="0"/>
              <a:t>Pull out your Argument Notes from yesterday. </a:t>
            </a:r>
          </a:p>
          <a:p>
            <a:pPr marL="0" indent="0">
              <a:buNone/>
            </a:pPr>
            <a:endParaRPr lang="en-US" sz="3200" dirty="0"/>
          </a:p>
          <a:p>
            <a:r>
              <a:rPr lang="en-US" sz="3200" dirty="0" smtClean="0"/>
              <a:t>Tutoring Wednesday of this week only.</a:t>
            </a:r>
            <a:endParaRPr lang="en-US" sz="3200" dirty="0"/>
          </a:p>
        </p:txBody>
      </p:sp>
    </p:spTree>
    <p:extLst>
      <p:ext uri="{BB962C8B-B14F-4D97-AF65-F5344CB8AC3E}">
        <p14:creationId xmlns:p14="http://schemas.microsoft.com/office/powerpoint/2010/main" val="73643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154" y="394400"/>
            <a:ext cx="10058400" cy="1238457"/>
          </a:xfrm>
        </p:spPr>
        <p:txBody>
          <a:bodyPr>
            <a:normAutofit/>
          </a:bodyPr>
          <a:lstStyle/>
          <a:p>
            <a:r>
              <a:rPr lang="en-US" dirty="0" smtClean="0"/>
              <a:t>Warm Up Directions</a:t>
            </a:r>
            <a:endParaRPr lang="en-US" dirty="0"/>
          </a:p>
        </p:txBody>
      </p:sp>
      <p:sp>
        <p:nvSpPr>
          <p:cNvPr id="3" name="Content Placeholder 2"/>
          <p:cNvSpPr>
            <a:spLocks noGrp="1"/>
          </p:cNvSpPr>
          <p:nvPr>
            <p:ph idx="1"/>
          </p:nvPr>
        </p:nvSpPr>
        <p:spPr>
          <a:xfrm>
            <a:off x="1066800" y="1750423"/>
            <a:ext cx="10058400" cy="4624251"/>
          </a:xfrm>
        </p:spPr>
        <p:txBody>
          <a:bodyPr>
            <a:normAutofit/>
          </a:bodyPr>
          <a:lstStyle/>
          <a:p>
            <a:r>
              <a:rPr lang="en-US" sz="3200" dirty="0" smtClean="0"/>
              <a:t>On the back with the vocabulary portion, complete the far right side regarding synonyms, antonyms, and other questions that are word specific. </a:t>
            </a:r>
            <a:endParaRPr lang="en-US" sz="3200" dirty="0"/>
          </a:p>
          <a:p>
            <a:endParaRPr lang="en-US" sz="3200" dirty="0" smtClean="0"/>
          </a:p>
          <a:p>
            <a:endParaRPr lang="en-US" sz="3200" dirty="0"/>
          </a:p>
          <a:p>
            <a:r>
              <a:rPr lang="en-US" sz="3200" dirty="0" smtClean="0"/>
              <a:t>Be prepared to share your thoughts/answers.</a:t>
            </a:r>
            <a:endParaRPr lang="en-US" sz="3200" dirty="0"/>
          </a:p>
        </p:txBody>
      </p:sp>
    </p:spTree>
    <p:extLst>
      <p:ext uri="{BB962C8B-B14F-4D97-AF65-F5344CB8AC3E}">
        <p14:creationId xmlns:p14="http://schemas.microsoft.com/office/powerpoint/2010/main" val="399630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Day 2-  Grammar Pattern</a:t>
            </a:r>
            <a:endParaRPr lang="en-US" dirty="0"/>
          </a:p>
        </p:txBody>
      </p:sp>
      <p:sp>
        <p:nvSpPr>
          <p:cNvPr id="3" name="Content Placeholder 2"/>
          <p:cNvSpPr>
            <a:spLocks noGrp="1"/>
          </p:cNvSpPr>
          <p:nvPr>
            <p:ph idx="1"/>
          </p:nvPr>
        </p:nvSpPr>
        <p:spPr/>
        <p:txBody>
          <a:bodyPr>
            <a:normAutofit/>
          </a:bodyPr>
          <a:lstStyle/>
          <a:p>
            <a:r>
              <a:rPr lang="en-US" sz="2800" dirty="0"/>
              <a:t>A dash marks a break in thought, sets of a nonessential element for emphasis or clarity, or follows an introductory list or series. </a:t>
            </a:r>
          </a:p>
          <a:p>
            <a:endParaRPr lang="en-US" sz="2800" dirty="0"/>
          </a:p>
          <a:p>
            <a:endParaRPr lang="en-US" sz="2800" dirty="0"/>
          </a:p>
          <a:p>
            <a:r>
              <a:rPr lang="en-US" sz="2800" dirty="0"/>
              <a:t>Example: Eager, determined to succeed, and scared to death- all of these describe how I felt on the first day at work. </a:t>
            </a:r>
          </a:p>
        </p:txBody>
      </p:sp>
    </p:spTree>
    <p:extLst>
      <p:ext uri="{BB962C8B-B14F-4D97-AF65-F5344CB8AC3E}">
        <p14:creationId xmlns:p14="http://schemas.microsoft.com/office/powerpoint/2010/main" val="3416801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 Sentence Correction</a:t>
            </a:r>
            <a:endParaRPr lang="en-US" dirty="0"/>
          </a:p>
        </p:txBody>
      </p:sp>
      <p:sp>
        <p:nvSpPr>
          <p:cNvPr id="3" name="Content Placeholder 2"/>
          <p:cNvSpPr>
            <a:spLocks noGrp="1"/>
          </p:cNvSpPr>
          <p:nvPr>
            <p:ph idx="1"/>
          </p:nvPr>
        </p:nvSpPr>
        <p:spPr/>
        <p:txBody>
          <a:bodyPr>
            <a:normAutofit/>
          </a:bodyPr>
          <a:lstStyle/>
          <a:p>
            <a:r>
              <a:rPr lang="en-US" sz="2800" dirty="0"/>
              <a:t>Copy the following sentence and correct if necessary.</a:t>
            </a:r>
          </a:p>
          <a:p>
            <a:endParaRPr lang="en-US" sz="2800" dirty="0"/>
          </a:p>
          <a:p>
            <a:pPr marL="0" indent="0">
              <a:buNone/>
            </a:pPr>
            <a:endParaRPr lang="en-US" sz="4000" dirty="0"/>
          </a:p>
          <a:p>
            <a:pPr marL="0" indent="0">
              <a:buNone/>
            </a:pPr>
            <a:r>
              <a:rPr lang="en-US" sz="4000" dirty="0"/>
              <a:t>I was happy that I had gotten away with my crimes: but the </a:t>
            </a:r>
            <a:r>
              <a:rPr lang="en-US" sz="4000" i="1" dirty="0"/>
              <a:t>euphoria</a:t>
            </a:r>
            <a:r>
              <a:rPr lang="en-US" sz="4000" dirty="0"/>
              <a:t> didn’t last long. </a:t>
            </a:r>
          </a:p>
        </p:txBody>
      </p:sp>
    </p:spTree>
    <p:extLst>
      <p:ext uri="{BB962C8B-B14F-4D97-AF65-F5344CB8AC3E}">
        <p14:creationId xmlns:p14="http://schemas.microsoft.com/office/powerpoint/2010/main" val="3215494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Wednesday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218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342149"/>
            <a:ext cx="10058400" cy="337120"/>
          </a:xfrm>
        </p:spPr>
        <p:txBody>
          <a:bodyPr>
            <a:normAutofit fontScale="90000"/>
          </a:bodyPr>
          <a:lstStyle/>
          <a:p>
            <a:r>
              <a:rPr lang="en-US" dirty="0" smtClean="0"/>
              <a:t>Welcome Back</a:t>
            </a:r>
            <a:endParaRPr lang="en-US" dirty="0"/>
          </a:p>
        </p:txBody>
      </p:sp>
      <p:sp>
        <p:nvSpPr>
          <p:cNvPr id="3" name="Content Placeholder 2"/>
          <p:cNvSpPr>
            <a:spLocks noGrp="1"/>
          </p:cNvSpPr>
          <p:nvPr>
            <p:ph idx="1"/>
          </p:nvPr>
        </p:nvSpPr>
        <p:spPr>
          <a:xfrm>
            <a:off x="365759" y="771966"/>
            <a:ext cx="11351623" cy="5747657"/>
          </a:xfrm>
        </p:spPr>
        <p:txBody>
          <a:bodyPr>
            <a:normAutofit fontScale="92500" lnSpcReduction="10000"/>
          </a:bodyPr>
          <a:lstStyle/>
          <a:p>
            <a:r>
              <a:rPr lang="en-US" sz="3200" dirty="0" smtClean="0"/>
              <a:t>Make sure you have a pencil ready. Phones should be off desks and out of laps. Headphones out!</a:t>
            </a:r>
          </a:p>
          <a:p>
            <a:pPr marL="0" indent="0">
              <a:buNone/>
            </a:pPr>
            <a:endParaRPr lang="en-US" sz="3200" dirty="0" smtClean="0"/>
          </a:p>
          <a:p>
            <a:r>
              <a:rPr lang="en-US" sz="3200" dirty="0" smtClean="0"/>
              <a:t>You will need your warm up. </a:t>
            </a:r>
          </a:p>
          <a:p>
            <a:pPr marL="0" indent="0">
              <a:buNone/>
            </a:pPr>
            <a:endParaRPr lang="en-US" sz="3200" dirty="0"/>
          </a:p>
          <a:p>
            <a:r>
              <a:rPr lang="en-US" sz="3200" b="1" u="sng" dirty="0" smtClean="0"/>
              <a:t>Honors: </a:t>
            </a:r>
            <a:r>
              <a:rPr lang="en-US" sz="3200" dirty="0" smtClean="0"/>
              <a:t>Take out your Advertisement. It is due now. </a:t>
            </a:r>
          </a:p>
          <a:p>
            <a:pPr marL="0" indent="0">
              <a:buNone/>
            </a:pPr>
            <a:endParaRPr lang="en-US" sz="3200" dirty="0"/>
          </a:p>
          <a:p>
            <a:r>
              <a:rPr lang="en-US" sz="3200" b="1" u="sng" dirty="0" smtClean="0"/>
              <a:t>Standard: </a:t>
            </a:r>
            <a:r>
              <a:rPr lang="en-US" sz="3200" dirty="0" smtClean="0"/>
              <a:t>Pull out your Articles and Worksheet from yesterday. </a:t>
            </a:r>
          </a:p>
          <a:p>
            <a:pPr marL="0" indent="0">
              <a:buNone/>
            </a:pPr>
            <a:endParaRPr lang="en-US" sz="3200" dirty="0"/>
          </a:p>
          <a:p>
            <a:pPr algn="ctr"/>
            <a:r>
              <a:rPr lang="en-US" sz="3200" b="1" dirty="0" smtClean="0">
                <a:solidFill>
                  <a:srgbClr val="FF0000"/>
                </a:solidFill>
              </a:rPr>
              <a:t>Tutoring today only this week. </a:t>
            </a:r>
            <a:endParaRPr lang="en-US" sz="3200" b="1" dirty="0">
              <a:solidFill>
                <a:srgbClr val="FF0000"/>
              </a:solidFill>
            </a:endParaRPr>
          </a:p>
        </p:txBody>
      </p:sp>
    </p:spTree>
    <p:extLst>
      <p:ext uri="{BB962C8B-B14F-4D97-AF65-F5344CB8AC3E}">
        <p14:creationId xmlns:p14="http://schemas.microsoft.com/office/powerpoint/2010/main" val="3997331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101989"/>
            <a:ext cx="10058400" cy="1371600"/>
          </a:xfrm>
        </p:spPr>
        <p:txBody>
          <a:bodyPr>
            <a:noAutofit/>
          </a:bodyPr>
          <a:lstStyle/>
          <a:p>
            <a:r>
              <a:rPr lang="en-US" sz="4000" dirty="0" smtClean="0"/>
              <a:t>Vocabulary Warm Up Directions</a:t>
            </a:r>
            <a:endParaRPr lang="en-US" sz="4000" dirty="0"/>
          </a:p>
        </p:txBody>
      </p:sp>
      <p:sp>
        <p:nvSpPr>
          <p:cNvPr id="3" name="Content Placeholder 2"/>
          <p:cNvSpPr>
            <a:spLocks noGrp="1"/>
          </p:cNvSpPr>
          <p:nvPr>
            <p:ph idx="1"/>
          </p:nvPr>
        </p:nvSpPr>
        <p:spPr>
          <a:xfrm>
            <a:off x="587829" y="1136469"/>
            <a:ext cx="10920548" cy="5316582"/>
          </a:xfrm>
        </p:spPr>
        <p:txBody>
          <a:bodyPr>
            <a:normAutofit/>
          </a:bodyPr>
          <a:lstStyle/>
          <a:p>
            <a:r>
              <a:rPr lang="en-US" sz="2800" dirty="0" smtClean="0"/>
              <a:t>Number the words A – H on your sheet with Astute being A and Vigilant being H</a:t>
            </a:r>
          </a:p>
          <a:p>
            <a:endParaRPr lang="en-US" sz="2800" dirty="0"/>
          </a:p>
          <a:p>
            <a:r>
              <a:rPr lang="en-US" sz="2800" dirty="0" smtClean="0"/>
              <a:t>In this box that asks for you to find a picture, number 1 – 8 vertically. </a:t>
            </a:r>
          </a:p>
          <a:p>
            <a:endParaRPr lang="en-US" sz="2800" dirty="0"/>
          </a:p>
          <a:p>
            <a:r>
              <a:rPr lang="en-US" sz="2800" dirty="0" smtClean="0"/>
              <a:t>We are going to match items to the vocab words. For each item, 1 – 8, choose which word best fits in the context. Record your answer in the box.</a:t>
            </a:r>
            <a:endParaRPr lang="en-US" sz="2800" dirty="0"/>
          </a:p>
        </p:txBody>
      </p:sp>
    </p:spTree>
    <p:extLst>
      <p:ext uri="{BB962C8B-B14F-4D97-AF65-F5344CB8AC3E}">
        <p14:creationId xmlns:p14="http://schemas.microsoft.com/office/powerpoint/2010/main" val="134461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77" y="0"/>
            <a:ext cx="500743" cy="1371600"/>
          </a:xfrm>
        </p:spPr>
        <p:txBody>
          <a:bodyPr/>
          <a:lstStyle/>
          <a:p>
            <a:r>
              <a:rPr lang="en-US" dirty="0" smtClean="0"/>
              <a:t>1 </a:t>
            </a:r>
            <a:endParaRPr lang="en-US" dirty="0"/>
          </a:p>
        </p:txBody>
      </p:sp>
      <p:sp>
        <p:nvSpPr>
          <p:cNvPr id="4" name="Content Placeholder 3"/>
          <p:cNvSpPr>
            <a:spLocks noGrp="1"/>
          </p:cNvSpPr>
          <p:nvPr>
            <p:ph sz="half" idx="2"/>
          </p:nvPr>
        </p:nvSpPr>
        <p:spPr>
          <a:xfrm>
            <a:off x="1031966" y="496388"/>
            <a:ext cx="9975669" cy="5447211"/>
          </a:xfrm>
        </p:spPr>
        <p:txBody>
          <a:bodyPr>
            <a:noAutofit/>
          </a:bodyPr>
          <a:lstStyle/>
          <a:p>
            <a:pPr marL="0" indent="0">
              <a:buNone/>
            </a:pPr>
            <a:r>
              <a:rPr lang="en-US" sz="6000" dirty="0" smtClean="0"/>
              <a:t>The bully _______________ Tom’s bike: he made fun of the color and size. Tom went home that evening and cried.</a:t>
            </a:r>
            <a:endParaRPr lang="en-US" sz="6000" dirty="0"/>
          </a:p>
        </p:txBody>
      </p:sp>
    </p:spTree>
    <p:extLst>
      <p:ext uri="{BB962C8B-B14F-4D97-AF65-F5344CB8AC3E}">
        <p14:creationId xmlns:p14="http://schemas.microsoft.com/office/powerpoint/2010/main" val="343817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77" y="0"/>
            <a:ext cx="500743" cy="1371600"/>
          </a:xfrm>
        </p:spPr>
        <p:txBody>
          <a:bodyPr/>
          <a:lstStyle/>
          <a:p>
            <a:r>
              <a:rPr lang="en-US" dirty="0"/>
              <a:t>2</a:t>
            </a:r>
            <a:r>
              <a:rPr lang="en-US" dirty="0" smtClean="0"/>
              <a:t> </a:t>
            </a:r>
            <a:endParaRPr lang="en-US" dirty="0"/>
          </a:p>
        </p:txBody>
      </p:sp>
      <p:pic>
        <p:nvPicPr>
          <p:cNvPr id="3" name="Picture 2"/>
          <p:cNvPicPr>
            <a:picLocks noChangeAspect="1"/>
          </p:cNvPicPr>
          <p:nvPr/>
        </p:nvPicPr>
        <p:blipFill>
          <a:blip r:embed="rId2"/>
          <a:stretch>
            <a:fillRect/>
          </a:stretch>
        </p:blipFill>
        <p:spPr>
          <a:xfrm>
            <a:off x="1080544" y="372291"/>
            <a:ext cx="9709376" cy="6054081"/>
          </a:xfrm>
          <a:prstGeom prst="rect">
            <a:avLst/>
          </a:prstGeom>
        </p:spPr>
      </p:pic>
      <p:sp>
        <p:nvSpPr>
          <p:cNvPr id="6" name="Rectangle 5"/>
          <p:cNvSpPr/>
          <p:nvPr/>
        </p:nvSpPr>
        <p:spPr>
          <a:xfrm>
            <a:off x="6244046" y="809897"/>
            <a:ext cx="1894114" cy="653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8354" y="3526971"/>
            <a:ext cx="1737360" cy="1580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83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342149"/>
            <a:ext cx="10058400" cy="337120"/>
          </a:xfrm>
        </p:spPr>
        <p:txBody>
          <a:bodyPr>
            <a:normAutofit fontScale="90000"/>
          </a:bodyPr>
          <a:lstStyle/>
          <a:p>
            <a:r>
              <a:rPr lang="en-US" dirty="0" smtClean="0"/>
              <a:t>Welcome Back</a:t>
            </a:r>
            <a:endParaRPr lang="en-US" dirty="0"/>
          </a:p>
        </p:txBody>
      </p:sp>
      <p:sp>
        <p:nvSpPr>
          <p:cNvPr id="3" name="Content Placeholder 2"/>
          <p:cNvSpPr>
            <a:spLocks noGrp="1"/>
          </p:cNvSpPr>
          <p:nvPr>
            <p:ph idx="1"/>
          </p:nvPr>
        </p:nvSpPr>
        <p:spPr>
          <a:xfrm>
            <a:off x="431073" y="822959"/>
            <a:ext cx="11351623" cy="5747657"/>
          </a:xfrm>
        </p:spPr>
        <p:txBody>
          <a:bodyPr>
            <a:normAutofit lnSpcReduction="10000"/>
          </a:bodyPr>
          <a:lstStyle/>
          <a:p>
            <a:r>
              <a:rPr lang="en-US" sz="3200" dirty="0" smtClean="0"/>
              <a:t>Make sure you have a pencil ready. Phones should be off desks and out of laps. Headphones out!</a:t>
            </a:r>
          </a:p>
          <a:p>
            <a:endParaRPr lang="en-US" sz="3200" dirty="0"/>
          </a:p>
          <a:p>
            <a:r>
              <a:rPr lang="en-US" sz="3200" dirty="0" smtClean="0"/>
              <a:t>Put your name on the warm up sheet. The week is Monday, 11/27 to Friday, 12/01. It’s a little different and we will talk about it. </a:t>
            </a:r>
          </a:p>
          <a:p>
            <a:endParaRPr lang="en-US" sz="3200" dirty="0"/>
          </a:p>
          <a:p>
            <a:r>
              <a:rPr lang="en-US" sz="3200" b="1" u="sng" dirty="0" smtClean="0"/>
              <a:t>Standard: </a:t>
            </a:r>
            <a:r>
              <a:rPr lang="en-US" sz="3200" dirty="0" smtClean="0"/>
              <a:t>If you have the Argument Introduction Article, take it out.</a:t>
            </a:r>
          </a:p>
          <a:p>
            <a:endParaRPr lang="en-US" sz="3200" dirty="0"/>
          </a:p>
          <a:p>
            <a:r>
              <a:rPr lang="en-US" sz="3200" dirty="0" smtClean="0"/>
              <a:t>Tutoring Wednesday of this week only.</a:t>
            </a:r>
            <a:endParaRPr lang="en-US" sz="3200" dirty="0"/>
          </a:p>
        </p:txBody>
      </p:sp>
    </p:spTree>
    <p:extLst>
      <p:ext uri="{BB962C8B-B14F-4D97-AF65-F5344CB8AC3E}">
        <p14:creationId xmlns:p14="http://schemas.microsoft.com/office/powerpoint/2010/main" val="3299813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77" y="0"/>
            <a:ext cx="513806" cy="1371600"/>
          </a:xfrm>
        </p:spPr>
        <p:txBody>
          <a:bodyPr/>
          <a:lstStyle/>
          <a:p>
            <a:r>
              <a:rPr lang="en-US" dirty="0" smtClean="0"/>
              <a:t>3</a:t>
            </a:r>
            <a:endParaRPr lang="en-US" dirty="0"/>
          </a:p>
        </p:txBody>
      </p:sp>
      <p:sp>
        <p:nvSpPr>
          <p:cNvPr id="4" name="Content Placeholder 3"/>
          <p:cNvSpPr>
            <a:spLocks noGrp="1"/>
          </p:cNvSpPr>
          <p:nvPr>
            <p:ph sz="half" idx="2"/>
          </p:nvPr>
        </p:nvSpPr>
        <p:spPr>
          <a:xfrm>
            <a:off x="744583" y="431074"/>
            <a:ext cx="10920548" cy="5421086"/>
          </a:xfrm>
        </p:spPr>
        <p:txBody>
          <a:bodyPr>
            <a:normAutofit lnSpcReduction="10000"/>
          </a:bodyPr>
          <a:lstStyle/>
          <a:p>
            <a:r>
              <a:rPr lang="en-US" sz="2800" dirty="0"/>
              <a:t>Malaria and dengue are among the main dangers of stagnant water, which can become a breeding ground for the mosquitoes that transmit these diseases.</a:t>
            </a:r>
            <a:r>
              <a:rPr lang="en-US" sz="2800" baseline="30000" dirty="0">
                <a:hlinkClick r:id="rId2"/>
              </a:rPr>
              <a:t>[2</a:t>
            </a:r>
            <a:r>
              <a:rPr lang="en-US" sz="2800" baseline="30000" dirty="0" smtClean="0">
                <a:hlinkClick r:id="rId2"/>
              </a:rPr>
              <a:t>]</a:t>
            </a:r>
            <a:endParaRPr lang="en-US" sz="2800" baseline="30000" dirty="0" smtClean="0"/>
          </a:p>
          <a:p>
            <a:pPr marL="0" indent="0">
              <a:buNone/>
            </a:pPr>
            <a:endParaRPr lang="en-US" sz="2800" dirty="0"/>
          </a:p>
          <a:p>
            <a:r>
              <a:rPr lang="en-US" sz="2800" dirty="0"/>
              <a:t>Stagnant water can be dangerous for drinking because it provides a better incubator than running water for many kinds of bacteria and parasites. Stagnant water is often contaminated with human and animal feces, particularly in deserts or other areas of low </a:t>
            </a:r>
            <a:r>
              <a:rPr lang="en-US" sz="2800" dirty="0" smtClean="0"/>
              <a:t>rain</a:t>
            </a:r>
          </a:p>
          <a:p>
            <a:pPr marL="0" indent="0">
              <a:buNone/>
            </a:pPr>
            <a:endParaRPr lang="en-US" sz="2800" dirty="0" smtClean="0"/>
          </a:p>
          <a:p>
            <a:pPr lvl="4"/>
            <a:r>
              <a:rPr lang="en-US" sz="2200" u="sng" dirty="0"/>
              <a:t>Health Risks Associated with Stagnant Water</a:t>
            </a:r>
            <a:r>
              <a:rPr lang="en-US" sz="2200" dirty="0"/>
              <a:t> (PDF) (Report). Recommendations for Occupational Health and Safety Following Disasters. World Health Organization. 2013</a:t>
            </a:r>
            <a:r>
              <a:rPr lang="en-US" sz="2200" dirty="0" smtClean="0"/>
              <a:t>. </a:t>
            </a:r>
            <a:endParaRPr lang="en-US" sz="2200" dirty="0"/>
          </a:p>
          <a:p>
            <a:endParaRPr lang="en-US" dirty="0"/>
          </a:p>
        </p:txBody>
      </p:sp>
      <p:pic>
        <p:nvPicPr>
          <p:cNvPr id="1026" name="Picture 2" descr="Image result for euphoria defin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88" y="-5739720"/>
            <a:ext cx="7933696" cy="52825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3589" y="888274"/>
            <a:ext cx="1632857" cy="33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53589" y="2255519"/>
            <a:ext cx="1632857" cy="33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00949" y="2971799"/>
            <a:ext cx="1632857" cy="424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56663" y="4685211"/>
            <a:ext cx="1205145" cy="33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771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0"/>
            <a:ext cx="566057" cy="1371600"/>
          </a:xfrm>
        </p:spPr>
        <p:txBody>
          <a:bodyPr/>
          <a:lstStyle/>
          <a:p>
            <a:r>
              <a:rPr lang="en-US" dirty="0" smtClean="0"/>
              <a:t>4</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304800" y="1371600"/>
            <a:ext cx="11545373" cy="3605349"/>
          </a:xfrm>
          <a:prstGeom prst="rect">
            <a:avLst/>
          </a:prstGeom>
        </p:spPr>
      </p:pic>
    </p:spTree>
    <p:extLst>
      <p:ext uri="{BB962C8B-B14F-4D97-AF65-F5344CB8AC3E}">
        <p14:creationId xmlns:p14="http://schemas.microsoft.com/office/powerpoint/2010/main" val="3405489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552994" cy="1371600"/>
          </a:xfrm>
        </p:spPr>
        <p:txBody>
          <a:bodyPr/>
          <a:lstStyle/>
          <a:p>
            <a:r>
              <a:rPr lang="en-US" dirty="0" smtClean="0"/>
              <a:t>5</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2050" name="Picture 2" descr="Image result for astute defi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484" y="272848"/>
            <a:ext cx="3854722" cy="65851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10743" y="4702630"/>
            <a:ext cx="2442754" cy="1018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978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631371" cy="1371600"/>
          </a:xfrm>
        </p:spPr>
        <p:txBody>
          <a:bodyPr/>
          <a:lstStyle/>
          <a:p>
            <a:r>
              <a:rPr lang="en-US" dirty="0" smtClean="0"/>
              <a:t>6</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9052560" y="655657"/>
            <a:ext cx="2756263" cy="3749040"/>
          </a:xfrm>
        </p:spPr>
        <p:txBody>
          <a:bodyPr>
            <a:normAutofit/>
          </a:bodyPr>
          <a:lstStyle/>
          <a:p>
            <a:r>
              <a:rPr lang="en-US" sz="4400" dirty="0" smtClean="0"/>
              <a:t>What is he lacking?</a:t>
            </a:r>
            <a:endParaRPr lang="en-US" sz="4400" dirty="0"/>
          </a:p>
        </p:txBody>
      </p:sp>
      <p:pic>
        <p:nvPicPr>
          <p:cNvPr id="3074" name="Picture 2" descr="Image result for skyrim we'll s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014" y="367937"/>
            <a:ext cx="6258289" cy="625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368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66" y="0"/>
            <a:ext cx="605246" cy="1371600"/>
          </a:xfrm>
        </p:spPr>
        <p:txBody>
          <a:bodyPr/>
          <a:lstStyle/>
          <a:p>
            <a:r>
              <a:rPr lang="en-US" dirty="0" smtClean="0"/>
              <a:t>7</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4098" name="Picture 2" descr="Image result for incorrig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51" y="947057"/>
            <a:ext cx="10784205" cy="5074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68537" y="2834640"/>
            <a:ext cx="1833154" cy="496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9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2" y="-128115"/>
            <a:ext cx="566057" cy="1371600"/>
          </a:xfrm>
        </p:spPr>
        <p:txBody>
          <a:bodyPr/>
          <a:lstStyle/>
          <a:p>
            <a:r>
              <a:rPr lang="en-US" dirty="0"/>
              <a:t>8</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2" name="Picture 2" descr="Image result for clairvoyance iro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10" y="404950"/>
            <a:ext cx="6767740" cy="610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08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7" y="5442858"/>
            <a:ext cx="6781800" cy="990600"/>
          </a:xfrm>
        </p:spPr>
        <p:txBody>
          <a:bodyPr>
            <a:normAutofit fontScale="90000"/>
          </a:bodyPr>
          <a:lstStyle/>
          <a:p>
            <a:r>
              <a:rPr lang="en-US" dirty="0" smtClean="0"/>
              <a:t>Day 3 Grammar Pattern</a:t>
            </a:r>
            <a:endParaRPr lang="en-US" dirty="0"/>
          </a:p>
        </p:txBody>
      </p:sp>
      <p:sp>
        <p:nvSpPr>
          <p:cNvPr id="3" name="Content Placeholder 2"/>
          <p:cNvSpPr>
            <a:spLocks noGrp="1"/>
          </p:cNvSpPr>
          <p:nvPr>
            <p:ph idx="1"/>
          </p:nvPr>
        </p:nvSpPr>
        <p:spPr>
          <a:xfrm>
            <a:off x="452846" y="574766"/>
            <a:ext cx="10794273" cy="4428308"/>
          </a:xfrm>
        </p:spPr>
        <p:txBody>
          <a:bodyPr>
            <a:noAutofit/>
          </a:bodyPr>
          <a:lstStyle/>
          <a:p>
            <a:r>
              <a:rPr lang="en-US" sz="2800" dirty="0" smtClean="0"/>
              <a:t>Use parenthesis to set off information that is not closely related to the main point of the sentence but provides an interesting detail, explanation, or illustration.  In addition, place them around a acronym or abbreviation when introducing it after its full form.</a:t>
            </a:r>
          </a:p>
          <a:p>
            <a:endParaRPr lang="en-US" sz="2800" dirty="0"/>
          </a:p>
          <a:p>
            <a:r>
              <a:rPr lang="en-US" sz="2800" dirty="0" smtClean="0"/>
              <a:t>Example:  We might ask why affairs of state are classified  as important and their discussants intelligent, while discussion of family interaction (what we disparagingly call “gossip”) is dismissed as idle chatter. </a:t>
            </a:r>
            <a:endParaRPr lang="en-US" sz="2800" dirty="0"/>
          </a:p>
        </p:txBody>
      </p:sp>
    </p:spTree>
    <p:extLst>
      <p:ext uri="{BB962C8B-B14F-4D97-AF65-F5344CB8AC3E}">
        <p14:creationId xmlns:p14="http://schemas.microsoft.com/office/powerpoint/2010/main" val="3045189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Correction</a:t>
            </a:r>
            <a:endParaRPr lang="en-US" dirty="0"/>
          </a:p>
        </p:txBody>
      </p:sp>
      <p:sp>
        <p:nvSpPr>
          <p:cNvPr id="3" name="Content Placeholder 2"/>
          <p:cNvSpPr>
            <a:spLocks noGrp="1"/>
          </p:cNvSpPr>
          <p:nvPr>
            <p:ph idx="1"/>
          </p:nvPr>
        </p:nvSpPr>
        <p:spPr/>
        <p:txBody>
          <a:bodyPr>
            <a:normAutofit/>
          </a:bodyPr>
          <a:lstStyle/>
          <a:p>
            <a:r>
              <a:rPr lang="en-US" sz="2800" dirty="0"/>
              <a:t>Copy the following sentence and correct if necessary.</a:t>
            </a:r>
          </a:p>
          <a:p>
            <a:endParaRPr lang="en-US" sz="2800" dirty="0"/>
          </a:p>
          <a:p>
            <a:pPr marL="0" indent="0">
              <a:buNone/>
            </a:pPr>
            <a:endParaRPr lang="en-US" sz="3600" dirty="0"/>
          </a:p>
          <a:p>
            <a:pPr marL="0" indent="0">
              <a:buNone/>
            </a:pPr>
            <a:r>
              <a:rPr lang="en-US" sz="3600" dirty="0"/>
              <a:t>Caesar Milan, the dog whisperer, has never met an </a:t>
            </a:r>
            <a:r>
              <a:rPr lang="en-US" sz="3600" i="1" dirty="0"/>
              <a:t>incorrigible</a:t>
            </a:r>
            <a:r>
              <a:rPr lang="en-US" sz="3600" dirty="0"/>
              <a:t> – what most would find downright impossible- dog to rehabilitate. </a:t>
            </a:r>
          </a:p>
        </p:txBody>
      </p:sp>
    </p:spTree>
    <p:extLst>
      <p:ext uri="{BB962C8B-B14F-4D97-AF65-F5344CB8AC3E}">
        <p14:creationId xmlns:p14="http://schemas.microsoft.com/office/powerpoint/2010/main" val="155391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Thursday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501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342149"/>
            <a:ext cx="10058400" cy="337120"/>
          </a:xfrm>
        </p:spPr>
        <p:txBody>
          <a:bodyPr>
            <a:normAutofit fontScale="90000"/>
          </a:bodyPr>
          <a:lstStyle/>
          <a:p>
            <a:r>
              <a:rPr lang="en-US" dirty="0" smtClean="0"/>
              <a:t>Welcome Back</a:t>
            </a:r>
            <a:endParaRPr lang="en-US" dirty="0"/>
          </a:p>
        </p:txBody>
      </p:sp>
      <p:sp>
        <p:nvSpPr>
          <p:cNvPr id="3" name="Content Placeholder 2"/>
          <p:cNvSpPr>
            <a:spLocks noGrp="1"/>
          </p:cNvSpPr>
          <p:nvPr>
            <p:ph idx="1"/>
          </p:nvPr>
        </p:nvSpPr>
        <p:spPr>
          <a:xfrm>
            <a:off x="365759" y="771966"/>
            <a:ext cx="11351623" cy="5747657"/>
          </a:xfrm>
        </p:spPr>
        <p:txBody>
          <a:bodyPr>
            <a:normAutofit/>
          </a:bodyPr>
          <a:lstStyle/>
          <a:p>
            <a:r>
              <a:rPr lang="en-US" sz="3200" dirty="0" smtClean="0"/>
              <a:t>Make sure you have a pencil ready. Phones should be off desks and out of laps. Headphones out!</a:t>
            </a:r>
          </a:p>
          <a:p>
            <a:pPr marL="0" indent="0">
              <a:buNone/>
            </a:pPr>
            <a:endParaRPr lang="en-US" sz="3200" dirty="0" smtClean="0"/>
          </a:p>
          <a:p>
            <a:r>
              <a:rPr lang="en-US" sz="3200" dirty="0" smtClean="0"/>
              <a:t>You will need your warm up. </a:t>
            </a:r>
          </a:p>
          <a:p>
            <a:pPr marL="0" indent="0">
              <a:buNone/>
            </a:pPr>
            <a:endParaRPr lang="en-US" sz="3200" dirty="0"/>
          </a:p>
          <a:p>
            <a:r>
              <a:rPr lang="en-US" sz="3200" b="1" u="sng" dirty="0" smtClean="0"/>
              <a:t>Honors:</a:t>
            </a:r>
          </a:p>
          <a:p>
            <a:endParaRPr lang="en-US" sz="3200" dirty="0"/>
          </a:p>
          <a:p>
            <a:r>
              <a:rPr lang="en-US" sz="3200" b="1" u="sng" dirty="0" smtClean="0"/>
              <a:t>Standard:</a:t>
            </a:r>
            <a:endParaRPr lang="en-US" sz="3200" dirty="0"/>
          </a:p>
        </p:txBody>
      </p:sp>
    </p:spTree>
    <p:extLst>
      <p:ext uri="{BB962C8B-B14F-4D97-AF65-F5344CB8AC3E}">
        <p14:creationId xmlns:p14="http://schemas.microsoft.com/office/powerpoint/2010/main" val="242869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34" y="5170715"/>
            <a:ext cx="6781800" cy="1066800"/>
          </a:xfrm>
        </p:spPr>
        <p:txBody>
          <a:bodyPr>
            <a:normAutofit/>
          </a:bodyPr>
          <a:lstStyle/>
          <a:p>
            <a:r>
              <a:rPr lang="en-US" dirty="0" smtClean="0"/>
              <a:t>Day 1 Grammar Rule</a:t>
            </a:r>
            <a:endParaRPr lang="en-US" dirty="0"/>
          </a:p>
        </p:txBody>
      </p:sp>
      <p:sp>
        <p:nvSpPr>
          <p:cNvPr id="3" name="Content Placeholder 2"/>
          <p:cNvSpPr>
            <a:spLocks noGrp="1"/>
          </p:cNvSpPr>
          <p:nvPr>
            <p:ph idx="1"/>
          </p:nvPr>
        </p:nvSpPr>
        <p:spPr>
          <a:xfrm>
            <a:off x="439783" y="483326"/>
            <a:ext cx="10058400" cy="3931920"/>
          </a:xfrm>
        </p:spPr>
        <p:txBody>
          <a:bodyPr>
            <a:normAutofit fontScale="92500"/>
          </a:bodyPr>
          <a:lstStyle/>
          <a:p>
            <a:r>
              <a:rPr lang="en-US" sz="3000" dirty="0"/>
              <a:t>A colon calls to attention what follows.  It also separates numbers in parts of scriptural references and titles from subtitles. When a colon appears between two independent clauses, it signals that the second clause will explain or expand on the first.</a:t>
            </a:r>
          </a:p>
          <a:p>
            <a:endParaRPr lang="en-US" sz="3000" dirty="0"/>
          </a:p>
          <a:p>
            <a:r>
              <a:rPr lang="en-US" sz="3000" dirty="0"/>
              <a:t>Example: No one expected the game to end as it did: after seven extra innings, the favored team collapsed.  </a:t>
            </a:r>
          </a:p>
          <a:p>
            <a:endParaRPr lang="en-US" dirty="0"/>
          </a:p>
          <a:p>
            <a:pPr marL="0" indent="0">
              <a:buNone/>
            </a:pPr>
            <a:endParaRPr lang="en-US" dirty="0" smtClean="0"/>
          </a:p>
        </p:txBody>
      </p:sp>
    </p:spTree>
    <p:extLst>
      <p:ext uri="{BB962C8B-B14F-4D97-AF65-F5344CB8AC3E}">
        <p14:creationId xmlns:p14="http://schemas.microsoft.com/office/powerpoint/2010/main" val="1112716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32" y="5495109"/>
            <a:ext cx="6781800" cy="990600"/>
          </a:xfrm>
        </p:spPr>
        <p:txBody>
          <a:bodyPr>
            <a:normAutofit fontScale="90000"/>
          </a:bodyPr>
          <a:lstStyle/>
          <a:p>
            <a:r>
              <a:rPr lang="en-US" dirty="0" smtClean="0"/>
              <a:t>Day 4 Grammar Pattern</a:t>
            </a:r>
            <a:endParaRPr lang="en-US" dirty="0"/>
          </a:p>
        </p:txBody>
      </p:sp>
      <p:sp>
        <p:nvSpPr>
          <p:cNvPr id="3" name="Content Placeholder 2"/>
          <p:cNvSpPr>
            <a:spLocks noGrp="1"/>
          </p:cNvSpPr>
          <p:nvPr>
            <p:ph idx="1"/>
          </p:nvPr>
        </p:nvSpPr>
        <p:spPr>
          <a:xfrm>
            <a:off x="387531" y="431074"/>
            <a:ext cx="10964091" cy="5172892"/>
          </a:xfrm>
        </p:spPr>
        <p:txBody>
          <a:bodyPr>
            <a:noAutofit/>
          </a:bodyPr>
          <a:lstStyle/>
          <a:p>
            <a:r>
              <a:rPr lang="en-US" sz="3200" dirty="0" smtClean="0"/>
              <a:t>A slash between words, as in </a:t>
            </a:r>
            <a:r>
              <a:rPr lang="en-US" sz="3200" i="1" dirty="0" smtClean="0"/>
              <a:t>and/or</a:t>
            </a:r>
            <a:r>
              <a:rPr lang="en-US" sz="3200" dirty="0" smtClean="0"/>
              <a:t> and </a:t>
            </a:r>
            <a:r>
              <a:rPr lang="en-US" sz="3200" i="1" dirty="0" smtClean="0"/>
              <a:t>he/she</a:t>
            </a:r>
            <a:r>
              <a:rPr lang="en-US" sz="3200" dirty="0" smtClean="0"/>
              <a:t>, indicates that either word is acceptable in the given context (there should be no space between the words and slash).  Slashes are also used to mark line divisions in quoted poetry (there should be a space between the word and slash.”</a:t>
            </a:r>
          </a:p>
          <a:p>
            <a:endParaRPr lang="en-US" sz="3200" dirty="0"/>
          </a:p>
          <a:p>
            <a:r>
              <a:rPr lang="en-US" sz="3200" dirty="0" smtClean="0"/>
              <a:t>Example: Wallace Stevens refers to the listener who, “nothing himself beholds / Nothing that is not there and the nothing that is.”</a:t>
            </a:r>
          </a:p>
        </p:txBody>
      </p:sp>
    </p:spTree>
    <p:extLst>
      <p:ext uri="{BB962C8B-B14F-4D97-AF65-F5344CB8AC3E}">
        <p14:creationId xmlns:p14="http://schemas.microsoft.com/office/powerpoint/2010/main" val="1184444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 Sentence Correction</a:t>
            </a:r>
            <a:endParaRPr lang="en-US" dirty="0"/>
          </a:p>
        </p:txBody>
      </p:sp>
      <p:sp>
        <p:nvSpPr>
          <p:cNvPr id="3" name="Content Placeholder 2"/>
          <p:cNvSpPr>
            <a:spLocks noGrp="1"/>
          </p:cNvSpPr>
          <p:nvPr>
            <p:ph idx="1"/>
          </p:nvPr>
        </p:nvSpPr>
        <p:spPr/>
        <p:txBody>
          <a:bodyPr>
            <a:normAutofit fontScale="92500"/>
          </a:bodyPr>
          <a:lstStyle/>
          <a:p>
            <a:endParaRPr lang="en-US" sz="2800" dirty="0"/>
          </a:p>
          <a:p>
            <a:r>
              <a:rPr lang="en-US" sz="3000" dirty="0"/>
              <a:t>Copy the following sentence and correct if necessary.</a:t>
            </a:r>
          </a:p>
          <a:p>
            <a:pPr marL="0" indent="0">
              <a:buNone/>
            </a:pPr>
            <a:endParaRPr lang="en-US" sz="2800" dirty="0"/>
          </a:p>
          <a:p>
            <a:pPr marL="0" indent="0">
              <a:buNone/>
            </a:pPr>
            <a:r>
              <a:rPr lang="en-US" sz="3600" dirty="0"/>
              <a:t>The president of the </a:t>
            </a:r>
            <a:r>
              <a:rPr lang="en-US" sz="3600" i="1" dirty="0"/>
              <a:t>vigilant</a:t>
            </a:r>
            <a:r>
              <a:rPr lang="en-US" sz="3600" dirty="0"/>
              <a:t> neighborhood watch group, wanted the man responsible for the recent break-ins prosecuted and / or jailed. </a:t>
            </a:r>
          </a:p>
          <a:p>
            <a:endParaRPr lang="en-US" dirty="0" smtClean="0"/>
          </a:p>
          <a:p>
            <a:pPr marL="0" indent="0">
              <a:buNone/>
            </a:pPr>
            <a:endParaRPr lang="en-US" dirty="0"/>
          </a:p>
        </p:txBody>
      </p:sp>
    </p:spTree>
    <p:extLst>
      <p:ext uri="{BB962C8B-B14F-4D97-AF65-F5344CB8AC3E}">
        <p14:creationId xmlns:p14="http://schemas.microsoft.com/office/powerpoint/2010/main" val="977718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Directions</a:t>
            </a:r>
            <a:endParaRPr lang="en-US" dirty="0"/>
          </a:p>
        </p:txBody>
      </p:sp>
      <p:sp>
        <p:nvSpPr>
          <p:cNvPr id="3" name="Content Placeholder 2"/>
          <p:cNvSpPr>
            <a:spLocks noGrp="1"/>
          </p:cNvSpPr>
          <p:nvPr>
            <p:ph idx="1"/>
          </p:nvPr>
        </p:nvSpPr>
        <p:spPr/>
        <p:txBody>
          <a:bodyPr>
            <a:normAutofit/>
          </a:bodyPr>
          <a:lstStyle/>
          <a:p>
            <a:pPr algn="ctr"/>
            <a:r>
              <a:rPr lang="en-US" sz="3600" dirty="0" smtClean="0"/>
              <a:t>Complete the following half sheet as practice for the quiz tomorrow. You will attach this to your warm up sheet tomorrow. You must have both to get full credit.</a:t>
            </a:r>
            <a:endParaRPr lang="en-US" sz="3600" dirty="0"/>
          </a:p>
        </p:txBody>
      </p:sp>
    </p:spTree>
    <p:extLst>
      <p:ext uri="{BB962C8B-B14F-4D97-AF65-F5344CB8AC3E}">
        <p14:creationId xmlns:p14="http://schemas.microsoft.com/office/powerpoint/2010/main" val="992321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Friday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952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3" y="342149"/>
            <a:ext cx="10058400" cy="337120"/>
          </a:xfrm>
        </p:spPr>
        <p:txBody>
          <a:bodyPr>
            <a:normAutofit fontScale="90000"/>
          </a:bodyPr>
          <a:lstStyle/>
          <a:p>
            <a:r>
              <a:rPr lang="en-US" dirty="0" smtClean="0"/>
              <a:t>Welcome Back</a:t>
            </a:r>
            <a:endParaRPr lang="en-US" dirty="0"/>
          </a:p>
        </p:txBody>
      </p:sp>
      <p:sp>
        <p:nvSpPr>
          <p:cNvPr id="3" name="Content Placeholder 2"/>
          <p:cNvSpPr>
            <a:spLocks noGrp="1"/>
          </p:cNvSpPr>
          <p:nvPr>
            <p:ph idx="1"/>
          </p:nvPr>
        </p:nvSpPr>
        <p:spPr>
          <a:xfrm>
            <a:off x="365759" y="771966"/>
            <a:ext cx="11351623" cy="5747657"/>
          </a:xfrm>
        </p:spPr>
        <p:txBody>
          <a:bodyPr>
            <a:normAutofit/>
          </a:bodyPr>
          <a:lstStyle/>
          <a:p>
            <a:r>
              <a:rPr lang="en-US" sz="3200" dirty="0" smtClean="0"/>
              <a:t>Make sure you have a pencil ready. Phones should be off desks and out of laps. Headphones out!</a:t>
            </a:r>
          </a:p>
          <a:p>
            <a:pPr marL="0" indent="0">
              <a:buNone/>
            </a:pPr>
            <a:endParaRPr lang="en-US" sz="3200" dirty="0" smtClean="0"/>
          </a:p>
          <a:p>
            <a:r>
              <a:rPr lang="en-US" sz="3200" dirty="0" smtClean="0"/>
              <a:t>You will need your warm up. </a:t>
            </a:r>
          </a:p>
          <a:p>
            <a:pPr marL="0" indent="0">
              <a:buNone/>
            </a:pPr>
            <a:endParaRPr lang="en-US" sz="3200" dirty="0"/>
          </a:p>
          <a:p>
            <a:r>
              <a:rPr lang="en-US" sz="3200" b="1" u="sng" dirty="0" smtClean="0"/>
              <a:t>Honors:</a:t>
            </a:r>
          </a:p>
          <a:p>
            <a:endParaRPr lang="en-US" sz="3200" dirty="0"/>
          </a:p>
          <a:p>
            <a:r>
              <a:rPr lang="en-US" sz="3200" b="1" u="sng" dirty="0" smtClean="0"/>
              <a:t>Standard:</a:t>
            </a:r>
            <a:endParaRPr lang="en-US" sz="3200" dirty="0"/>
          </a:p>
        </p:txBody>
      </p:sp>
    </p:spTree>
    <p:extLst>
      <p:ext uri="{BB962C8B-B14F-4D97-AF65-F5344CB8AC3E}">
        <p14:creationId xmlns:p14="http://schemas.microsoft.com/office/powerpoint/2010/main" val="198764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 Sentence Correction</a:t>
            </a:r>
            <a:endParaRPr lang="en-US" dirty="0"/>
          </a:p>
        </p:txBody>
      </p:sp>
      <p:sp>
        <p:nvSpPr>
          <p:cNvPr id="3" name="Content Placeholder 2"/>
          <p:cNvSpPr>
            <a:spLocks noGrp="1"/>
          </p:cNvSpPr>
          <p:nvPr>
            <p:ph idx="1"/>
          </p:nvPr>
        </p:nvSpPr>
        <p:spPr>
          <a:xfrm>
            <a:off x="391886" y="2103120"/>
            <a:ext cx="11338560" cy="3931920"/>
          </a:xfrm>
        </p:spPr>
        <p:txBody>
          <a:bodyPr>
            <a:noAutofit/>
          </a:bodyPr>
          <a:lstStyle/>
          <a:p>
            <a:r>
              <a:rPr lang="en-US" sz="3200" dirty="0" smtClean="0"/>
              <a:t>Copy the following sentence and correct if necessary.</a:t>
            </a:r>
          </a:p>
          <a:p>
            <a:pPr marL="0" indent="0">
              <a:buNone/>
            </a:pPr>
            <a:endParaRPr lang="en-US" sz="3200" dirty="0" smtClean="0"/>
          </a:p>
          <a:p>
            <a:endParaRPr lang="en-US" sz="3200" dirty="0"/>
          </a:p>
          <a:p>
            <a:pPr marL="0" indent="0">
              <a:buNone/>
            </a:pPr>
            <a:r>
              <a:rPr lang="en-US" sz="3200" dirty="0" smtClean="0"/>
              <a:t>Tiresias was known for his </a:t>
            </a:r>
            <a:r>
              <a:rPr lang="en-US" sz="3200" i="1" dirty="0" smtClean="0"/>
              <a:t>clairvoyance</a:t>
            </a:r>
            <a:r>
              <a:rPr lang="en-US" sz="3200" dirty="0" smtClean="0"/>
              <a:t>.  He was able to help both Odysseus and Oedipus understand their futures.</a:t>
            </a:r>
            <a:endParaRPr lang="en-US" sz="3200" dirty="0"/>
          </a:p>
        </p:txBody>
      </p:sp>
    </p:spTree>
    <p:extLst>
      <p:ext uri="{BB962C8B-B14F-4D97-AF65-F5344CB8AC3E}">
        <p14:creationId xmlns:p14="http://schemas.microsoft.com/office/powerpoint/2010/main" val="3605033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92" y="289897"/>
            <a:ext cx="10058400" cy="742069"/>
          </a:xfrm>
        </p:spPr>
        <p:txBody>
          <a:bodyPr>
            <a:normAutofit fontScale="90000"/>
          </a:bodyPr>
          <a:lstStyle/>
          <a:p>
            <a:r>
              <a:rPr lang="en-US" dirty="0" smtClean="0"/>
              <a:t>Sort Directions</a:t>
            </a:r>
            <a:endParaRPr lang="en-US" dirty="0"/>
          </a:p>
        </p:txBody>
      </p:sp>
      <p:sp>
        <p:nvSpPr>
          <p:cNvPr id="3" name="Content Placeholder 2"/>
          <p:cNvSpPr>
            <a:spLocks noGrp="1"/>
          </p:cNvSpPr>
          <p:nvPr>
            <p:ph idx="1"/>
          </p:nvPr>
        </p:nvSpPr>
        <p:spPr>
          <a:xfrm>
            <a:off x="509451" y="1031966"/>
            <a:ext cx="11390812" cy="5525588"/>
          </a:xfrm>
        </p:spPr>
        <p:txBody>
          <a:bodyPr>
            <a:normAutofit/>
          </a:bodyPr>
          <a:lstStyle/>
          <a:p>
            <a:r>
              <a:rPr lang="en-US" sz="3200" dirty="0" smtClean="0"/>
              <a:t>Work in your small groups and sort the items. Figure out the categories. Talk to each other!!!!</a:t>
            </a:r>
          </a:p>
          <a:p>
            <a:endParaRPr lang="en-US" sz="3200" dirty="0" smtClean="0"/>
          </a:p>
          <a:p>
            <a:endParaRPr lang="en-US" sz="3200" dirty="0"/>
          </a:p>
          <a:p>
            <a:pPr marL="0" indent="0">
              <a:buNone/>
            </a:pPr>
            <a:endParaRPr lang="en-US" sz="3200" dirty="0"/>
          </a:p>
          <a:p>
            <a:r>
              <a:rPr lang="en-US" sz="3200" dirty="0" smtClean="0"/>
              <a:t>Record your words and definitions on the backside of your warm up. </a:t>
            </a:r>
            <a:endParaRPr lang="en-US" sz="3200" dirty="0"/>
          </a:p>
        </p:txBody>
      </p:sp>
    </p:spTree>
    <p:extLst>
      <p:ext uri="{BB962C8B-B14F-4D97-AF65-F5344CB8AC3E}">
        <p14:creationId xmlns:p14="http://schemas.microsoft.com/office/powerpoint/2010/main" val="96231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455" y="5295727"/>
            <a:ext cx="6781800" cy="1019744"/>
          </a:xfrm>
        </p:spPr>
        <p:txBody>
          <a:bodyPr/>
          <a:lstStyle/>
          <a:p>
            <a:r>
              <a:rPr lang="en-US" dirty="0" smtClean="0"/>
              <a:t>Vocabulary</a:t>
            </a:r>
            <a:endParaRPr lang="en-US" dirty="0"/>
          </a:p>
        </p:txBody>
      </p:sp>
      <p:sp>
        <p:nvSpPr>
          <p:cNvPr id="4" name="Text Placeholder 3"/>
          <p:cNvSpPr>
            <a:spLocks noGrp="1"/>
          </p:cNvSpPr>
          <p:nvPr>
            <p:ph type="body" idx="1"/>
          </p:nvPr>
        </p:nvSpPr>
        <p:spPr>
          <a:xfrm>
            <a:off x="137161" y="467602"/>
            <a:ext cx="4754880" cy="640080"/>
          </a:xfrm>
        </p:spPr>
        <p:txBody>
          <a:bodyPr>
            <a:noAutofit/>
          </a:bodyPr>
          <a:lstStyle/>
          <a:p>
            <a:r>
              <a:rPr lang="en-US" sz="4000" dirty="0" smtClean="0"/>
              <a:t>Astute</a:t>
            </a:r>
            <a:endParaRPr lang="en-US" sz="4000" dirty="0"/>
          </a:p>
        </p:txBody>
      </p:sp>
      <p:sp>
        <p:nvSpPr>
          <p:cNvPr id="3" name="Content Placeholder 2"/>
          <p:cNvSpPr>
            <a:spLocks noGrp="1"/>
          </p:cNvSpPr>
          <p:nvPr>
            <p:ph sz="half" idx="2"/>
          </p:nvPr>
        </p:nvSpPr>
        <p:spPr>
          <a:xfrm>
            <a:off x="555989" y="1498206"/>
            <a:ext cx="4754880" cy="3200400"/>
          </a:xfrm>
        </p:spPr>
        <p:txBody>
          <a:bodyPr>
            <a:normAutofit/>
          </a:bodyPr>
          <a:lstStyle/>
          <a:p>
            <a:r>
              <a:rPr lang="en-US" sz="2800" dirty="0"/>
              <a:t>having sharp judgment</a:t>
            </a:r>
          </a:p>
          <a:p>
            <a:endParaRPr lang="en-US" dirty="0"/>
          </a:p>
        </p:txBody>
      </p:sp>
      <p:sp>
        <p:nvSpPr>
          <p:cNvPr id="5" name="Text Placeholder 4"/>
          <p:cNvSpPr>
            <a:spLocks noGrp="1"/>
          </p:cNvSpPr>
          <p:nvPr>
            <p:ph type="body" sz="quarter" idx="3"/>
          </p:nvPr>
        </p:nvSpPr>
        <p:spPr>
          <a:xfrm>
            <a:off x="6690360" y="421041"/>
            <a:ext cx="4754880" cy="640080"/>
          </a:xfrm>
        </p:spPr>
        <p:txBody>
          <a:bodyPr/>
          <a:lstStyle/>
          <a:p>
            <a:r>
              <a:rPr lang="en-US" sz="3600" dirty="0" smtClean="0"/>
              <a:t>Clairvoyance</a:t>
            </a:r>
            <a:endParaRPr lang="en-US" dirty="0"/>
          </a:p>
        </p:txBody>
      </p:sp>
      <p:sp>
        <p:nvSpPr>
          <p:cNvPr id="6" name="Content Placeholder 5"/>
          <p:cNvSpPr>
            <a:spLocks noGrp="1"/>
          </p:cNvSpPr>
          <p:nvPr>
            <p:ph sz="quarter" idx="4"/>
          </p:nvPr>
        </p:nvSpPr>
        <p:spPr>
          <a:xfrm>
            <a:off x="6856693" y="1374719"/>
            <a:ext cx="4754880" cy="3200400"/>
          </a:xfrm>
        </p:spPr>
        <p:txBody>
          <a:bodyPr>
            <a:normAutofit/>
          </a:bodyPr>
          <a:lstStyle/>
          <a:p>
            <a:r>
              <a:rPr lang="en-US" sz="2800" dirty="0"/>
              <a:t>the power to see things that cannot be perceived by the senses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04" y="350355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4263" y="3814875"/>
            <a:ext cx="1353985" cy="199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174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250708"/>
            <a:ext cx="10058400" cy="1371600"/>
          </a:xfrm>
        </p:spPr>
        <p:txBody>
          <a:bodyPr/>
          <a:lstStyle/>
          <a:p>
            <a:r>
              <a:rPr lang="en-US" dirty="0" smtClean="0"/>
              <a:t>Vocabulary</a:t>
            </a:r>
            <a:endParaRPr lang="en-US" dirty="0"/>
          </a:p>
        </p:txBody>
      </p:sp>
      <p:sp>
        <p:nvSpPr>
          <p:cNvPr id="4" name="Text Placeholder 3"/>
          <p:cNvSpPr>
            <a:spLocks noGrp="1"/>
          </p:cNvSpPr>
          <p:nvPr>
            <p:ph type="body" idx="1"/>
          </p:nvPr>
        </p:nvSpPr>
        <p:spPr>
          <a:xfrm>
            <a:off x="103196" y="1445777"/>
            <a:ext cx="4754880" cy="640080"/>
          </a:xfrm>
        </p:spPr>
        <p:txBody>
          <a:bodyPr>
            <a:noAutofit/>
          </a:bodyPr>
          <a:lstStyle/>
          <a:p>
            <a:r>
              <a:rPr lang="en-US" sz="4000" dirty="0" smtClean="0"/>
              <a:t>Deride</a:t>
            </a:r>
            <a:endParaRPr lang="en-US" sz="4000" dirty="0"/>
          </a:p>
        </p:txBody>
      </p:sp>
      <p:sp>
        <p:nvSpPr>
          <p:cNvPr id="3" name="Content Placeholder 2"/>
          <p:cNvSpPr>
            <a:spLocks noGrp="1"/>
          </p:cNvSpPr>
          <p:nvPr>
            <p:ph sz="half" idx="2"/>
          </p:nvPr>
        </p:nvSpPr>
        <p:spPr>
          <a:xfrm>
            <a:off x="335643" y="2086987"/>
            <a:ext cx="4754880" cy="3200400"/>
          </a:xfrm>
        </p:spPr>
        <p:txBody>
          <a:bodyPr>
            <a:normAutofit/>
          </a:bodyPr>
          <a:lstStyle/>
          <a:p>
            <a:r>
              <a:rPr lang="en-US" sz="4400" dirty="0"/>
              <a:t>to speak of or treat with cruelty</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a:p>
        </p:txBody>
      </p:sp>
      <p:sp>
        <p:nvSpPr>
          <p:cNvPr id="5" name="Text Placeholder 4"/>
          <p:cNvSpPr>
            <a:spLocks noGrp="1"/>
          </p:cNvSpPr>
          <p:nvPr>
            <p:ph type="body" sz="quarter" idx="3"/>
          </p:nvPr>
        </p:nvSpPr>
        <p:spPr>
          <a:xfrm>
            <a:off x="7261642" y="1445777"/>
            <a:ext cx="4754880" cy="640080"/>
          </a:xfrm>
        </p:spPr>
        <p:txBody>
          <a:bodyPr>
            <a:normAutofit/>
          </a:bodyPr>
          <a:lstStyle/>
          <a:p>
            <a:r>
              <a:rPr lang="en-US" sz="3600" dirty="0" smtClean="0"/>
              <a:t>Euphoria</a:t>
            </a:r>
            <a:endParaRPr lang="en-US" sz="3600" dirty="0"/>
          </a:p>
        </p:txBody>
      </p:sp>
      <p:sp>
        <p:nvSpPr>
          <p:cNvPr id="6" name="Content Placeholder 5"/>
          <p:cNvSpPr>
            <a:spLocks noGrp="1"/>
          </p:cNvSpPr>
          <p:nvPr>
            <p:ph sz="quarter" idx="4"/>
          </p:nvPr>
        </p:nvSpPr>
        <p:spPr>
          <a:xfrm>
            <a:off x="7131014" y="2260598"/>
            <a:ext cx="4754880" cy="3200400"/>
          </a:xfrm>
        </p:spPr>
        <p:txBody>
          <a:bodyPr>
            <a:normAutofit/>
          </a:bodyPr>
          <a:lstStyle/>
          <a:p>
            <a:r>
              <a:rPr lang="en-US" sz="4000" dirty="0"/>
              <a:t>a feeling of great happiness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46" y="4356098"/>
            <a:ext cx="2066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9874" y="4231895"/>
            <a:ext cx="1541126" cy="211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257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44630"/>
            <a:ext cx="10058400" cy="1371600"/>
          </a:xfrm>
        </p:spPr>
        <p:txBody>
          <a:bodyPr/>
          <a:lstStyle/>
          <a:p>
            <a:r>
              <a:rPr lang="en-US" dirty="0" smtClean="0"/>
              <a:t>Vocabulary</a:t>
            </a:r>
            <a:endParaRPr lang="en-US" dirty="0"/>
          </a:p>
        </p:txBody>
      </p:sp>
      <p:sp>
        <p:nvSpPr>
          <p:cNvPr id="6" name="Text Placeholder 5"/>
          <p:cNvSpPr>
            <a:spLocks noGrp="1"/>
          </p:cNvSpPr>
          <p:nvPr>
            <p:ph type="body" idx="1"/>
          </p:nvPr>
        </p:nvSpPr>
        <p:spPr>
          <a:xfrm>
            <a:off x="0" y="1060572"/>
            <a:ext cx="4754880" cy="640080"/>
          </a:xfrm>
        </p:spPr>
        <p:txBody>
          <a:bodyPr>
            <a:noAutofit/>
          </a:bodyPr>
          <a:lstStyle/>
          <a:p>
            <a:r>
              <a:rPr lang="en-US" sz="4000" dirty="0" smtClean="0"/>
              <a:t>Incorrigible</a:t>
            </a:r>
            <a:endParaRPr lang="en-US" sz="4000" dirty="0"/>
          </a:p>
        </p:txBody>
      </p:sp>
      <p:sp>
        <p:nvSpPr>
          <p:cNvPr id="3" name="Content Placeholder 2"/>
          <p:cNvSpPr>
            <a:spLocks noGrp="1"/>
          </p:cNvSpPr>
          <p:nvPr>
            <p:ph sz="half" idx="2"/>
          </p:nvPr>
        </p:nvSpPr>
        <p:spPr>
          <a:xfrm>
            <a:off x="155448" y="1802309"/>
            <a:ext cx="4754880" cy="3200400"/>
          </a:xfrm>
        </p:spPr>
        <p:txBody>
          <a:bodyPr>
            <a:normAutofit/>
          </a:bodyPr>
          <a:lstStyle/>
          <a:p>
            <a:r>
              <a:rPr lang="en-US" sz="4000" dirty="0"/>
              <a:t>incapable of being corrected or reformed</a:t>
            </a:r>
          </a:p>
        </p:txBody>
      </p:sp>
      <p:sp>
        <p:nvSpPr>
          <p:cNvPr id="7" name="Text Placeholder 6"/>
          <p:cNvSpPr>
            <a:spLocks noGrp="1"/>
          </p:cNvSpPr>
          <p:nvPr>
            <p:ph type="body" sz="quarter" idx="3"/>
          </p:nvPr>
        </p:nvSpPr>
        <p:spPr>
          <a:xfrm>
            <a:off x="7901723" y="1026184"/>
            <a:ext cx="4754880" cy="640080"/>
          </a:xfrm>
        </p:spPr>
        <p:txBody>
          <a:bodyPr>
            <a:normAutofit/>
          </a:bodyPr>
          <a:lstStyle/>
          <a:p>
            <a:r>
              <a:rPr lang="en-US" sz="3600" dirty="0" smtClean="0"/>
              <a:t>Obtuse</a:t>
            </a:r>
            <a:endParaRPr lang="en-US" sz="3600" dirty="0"/>
          </a:p>
        </p:txBody>
      </p:sp>
      <p:sp>
        <p:nvSpPr>
          <p:cNvPr id="8" name="Content Placeholder 7"/>
          <p:cNvSpPr>
            <a:spLocks noGrp="1"/>
          </p:cNvSpPr>
          <p:nvPr>
            <p:ph sz="quarter" idx="4"/>
          </p:nvPr>
        </p:nvSpPr>
        <p:spPr>
          <a:xfrm>
            <a:off x="7261098" y="2201501"/>
            <a:ext cx="4754880" cy="3200400"/>
          </a:xfrm>
        </p:spPr>
        <p:txBody>
          <a:bodyPr>
            <a:normAutofit/>
          </a:bodyPr>
          <a:lstStyle/>
          <a:p>
            <a:r>
              <a:rPr lang="en-US" sz="4000" dirty="0"/>
              <a:t>lacking intellect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88" y="4642512"/>
            <a:ext cx="2895600" cy="190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8538" y="4297136"/>
            <a:ext cx="20383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232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92" y="35562"/>
            <a:ext cx="10058400" cy="1371600"/>
          </a:xfrm>
        </p:spPr>
        <p:txBody>
          <a:bodyPr/>
          <a:lstStyle/>
          <a:p>
            <a:r>
              <a:rPr lang="en-US" dirty="0" smtClean="0"/>
              <a:t>Vocabulary</a:t>
            </a:r>
            <a:endParaRPr lang="en-US" dirty="0"/>
          </a:p>
        </p:txBody>
      </p:sp>
      <p:sp>
        <p:nvSpPr>
          <p:cNvPr id="4" name="Text Placeholder 3"/>
          <p:cNvSpPr>
            <a:spLocks noGrp="1"/>
          </p:cNvSpPr>
          <p:nvPr>
            <p:ph type="body" idx="1"/>
          </p:nvPr>
        </p:nvSpPr>
        <p:spPr>
          <a:xfrm>
            <a:off x="296092" y="1604072"/>
            <a:ext cx="4754880" cy="640080"/>
          </a:xfrm>
        </p:spPr>
        <p:txBody>
          <a:bodyPr>
            <a:noAutofit/>
          </a:bodyPr>
          <a:lstStyle/>
          <a:p>
            <a:r>
              <a:rPr lang="en-US" sz="4800" dirty="0" smtClean="0"/>
              <a:t>Stagnant</a:t>
            </a:r>
            <a:endParaRPr lang="en-US" sz="4800" dirty="0"/>
          </a:p>
        </p:txBody>
      </p:sp>
      <p:sp>
        <p:nvSpPr>
          <p:cNvPr id="3" name="Content Placeholder 2"/>
          <p:cNvSpPr>
            <a:spLocks noGrp="1"/>
          </p:cNvSpPr>
          <p:nvPr>
            <p:ph sz="half" idx="2"/>
          </p:nvPr>
        </p:nvSpPr>
        <p:spPr>
          <a:xfrm>
            <a:off x="155448" y="2244152"/>
            <a:ext cx="5239512" cy="3200400"/>
          </a:xfrm>
        </p:spPr>
        <p:txBody>
          <a:bodyPr>
            <a:normAutofit/>
          </a:bodyPr>
          <a:lstStyle/>
          <a:p>
            <a:r>
              <a:rPr lang="en-US" sz="4400" dirty="0"/>
              <a:t>not moving, flowing, or developing</a:t>
            </a:r>
          </a:p>
        </p:txBody>
      </p:sp>
      <p:sp>
        <p:nvSpPr>
          <p:cNvPr id="5" name="Text Placeholder 4"/>
          <p:cNvSpPr>
            <a:spLocks noGrp="1"/>
          </p:cNvSpPr>
          <p:nvPr>
            <p:ph type="body" sz="quarter" idx="3"/>
          </p:nvPr>
        </p:nvSpPr>
        <p:spPr>
          <a:xfrm>
            <a:off x="7209391" y="1434254"/>
            <a:ext cx="4754880" cy="640080"/>
          </a:xfrm>
        </p:spPr>
        <p:txBody>
          <a:bodyPr>
            <a:noAutofit/>
          </a:bodyPr>
          <a:lstStyle/>
          <a:p>
            <a:r>
              <a:rPr lang="en-US" sz="4800" dirty="0" smtClean="0"/>
              <a:t>Vigilant</a:t>
            </a:r>
            <a:endParaRPr lang="en-US" sz="4800" dirty="0"/>
          </a:p>
        </p:txBody>
      </p:sp>
      <p:sp>
        <p:nvSpPr>
          <p:cNvPr id="6" name="Content Placeholder 5"/>
          <p:cNvSpPr>
            <a:spLocks noGrp="1"/>
          </p:cNvSpPr>
          <p:nvPr>
            <p:ph sz="quarter" idx="4"/>
          </p:nvPr>
        </p:nvSpPr>
        <p:spPr/>
        <p:txBody>
          <a:bodyPr/>
          <a:lstStyle/>
          <a:p>
            <a:r>
              <a:rPr lang="en-US" sz="4800" dirty="0"/>
              <a:t>alert; watchful </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92" y="4453952"/>
            <a:ext cx="296103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162" y="4356098"/>
            <a:ext cx="2438399" cy="199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346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150</TotalTime>
  <Words>987</Words>
  <Application>Microsoft Office PowerPoint</Application>
  <PresentationFormat>Widescreen</PresentationFormat>
  <Paragraphs>143</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Century Gothic</vt:lpstr>
      <vt:lpstr>Garamond</vt:lpstr>
      <vt:lpstr>Savon</vt:lpstr>
      <vt:lpstr>Week 14</vt:lpstr>
      <vt:lpstr>Welcome Back</vt:lpstr>
      <vt:lpstr>Day 1 Grammar Rule</vt:lpstr>
      <vt:lpstr>Day 1 - Sentence Correction</vt:lpstr>
      <vt:lpstr>Sort Directions</vt:lpstr>
      <vt:lpstr>Vocabulary</vt:lpstr>
      <vt:lpstr>Vocabulary</vt:lpstr>
      <vt:lpstr>Vocabulary</vt:lpstr>
      <vt:lpstr>Vocabulary</vt:lpstr>
      <vt:lpstr>Tuesday</vt:lpstr>
      <vt:lpstr>Welcome Back</vt:lpstr>
      <vt:lpstr>Warm Up Directions</vt:lpstr>
      <vt:lpstr>Day 2-  Grammar Pattern</vt:lpstr>
      <vt:lpstr>Day 2 - Sentence Correction</vt:lpstr>
      <vt:lpstr>Wednesday</vt:lpstr>
      <vt:lpstr>Welcome Back</vt:lpstr>
      <vt:lpstr>Vocabulary Warm Up Directions</vt:lpstr>
      <vt:lpstr>1 </vt:lpstr>
      <vt:lpstr>2 </vt:lpstr>
      <vt:lpstr>3</vt:lpstr>
      <vt:lpstr>4</vt:lpstr>
      <vt:lpstr>5</vt:lpstr>
      <vt:lpstr>6</vt:lpstr>
      <vt:lpstr>7</vt:lpstr>
      <vt:lpstr>8</vt:lpstr>
      <vt:lpstr>Day 3 Grammar Pattern</vt:lpstr>
      <vt:lpstr>Sentence Correction</vt:lpstr>
      <vt:lpstr>Thursday</vt:lpstr>
      <vt:lpstr>Welcome Back</vt:lpstr>
      <vt:lpstr>Day 4 Grammar Pattern</vt:lpstr>
      <vt:lpstr>Day 4 Sentence Correction</vt:lpstr>
      <vt:lpstr>Warm Up Directions</vt:lpstr>
      <vt:lpstr>Friday</vt:lpstr>
      <vt:lpstr>Welcome Back</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14</dc:title>
  <dc:creator>Hickman, Kendra</dc:creator>
  <cp:lastModifiedBy>Hickman, Kendra</cp:lastModifiedBy>
  <cp:revision>13</cp:revision>
  <dcterms:created xsi:type="dcterms:W3CDTF">2017-11-21T20:29:27Z</dcterms:created>
  <dcterms:modified xsi:type="dcterms:W3CDTF">2017-11-27T13:07:42Z</dcterms:modified>
</cp:coreProperties>
</file>