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9" r:id="rId3"/>
    <p:sldId id="270" r:id="rId4"/>
    <p:sldId id="271" r:id="rId5"/>
    <p:sldId id="275" r:id="rId6"/>
    <p:sldId id="276" r:id="rId7"/>
    <p:sldId id="257" r:id="rId8"/>
    <p:sldId id="258" r:id="rId9"/>
    <p:sldId id="259" r:id="rId10"/>
    <p:sldId id="272" r:id="rId11"/>
    <p:sldId id="260" r:id="rId12"/>
    <p:sldId id="261" r:id="rId13"/>
    <p:sldId id="262" r:id="rId14"/>
    <p:sldId id="273" r:id="rId15"/>
    <p:sldId id="263" r:id="rId16"/>
    <p:sldId id="264" r:id="rId17"/>
    <p:sldId id="265" r:id="rId18"/>
    <p:sldId id="274" r:id="rId19"/>
    <p:sldId id="266" r:id="rId20"/>
    <p:sldId id="267"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0" d="100"/>
          <a:sy n="70" d="100"/>
        </p:scale>
        <p:origin x="4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11/9/2017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11/9/2017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11/9/2017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11/9/2017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11/9/2017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12 PPT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056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Tuesday, Nov. 14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576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38" y="5269185"/>
            <a:ext cx="10058400" cy="1371600"/>
          </a:xfrm>
        </p:spPr>
        <p:txBody>
          <a:bodyPr/>
          <a:lstStyle/>
          <a:p>
            <a:r>
              <a:rPr lang="en-US" dirty="0" smtClean="0"/>
              <a:t>Week </a:t>
            </a:r>
            <a:r>
              <a:rPr lang="en-US" dirty="0" smtClean="0"/>
              <a:t>12 - Tuesday</a:t>
            </a:r>
            <a:endParaRPr lang="en-US" dirty="0"/>
          </a:p>
        </p:txBody>
      </p:sp>
      <p:sp>
        <p:nvSpPr>
          <p:cNvPr id="3" name="Content Placeholder 2"/>
          <p:cNvSpPr>
            <a:spLocks noGrp="1"/>
          </p:cNvSpPr>
          <p:nvPr>
            <p:ph idx="1"/>
          </p:nvPr>
        </p:nvSpPr>
        <p:spPr>
          <a:xfrm>
            <a:off x="941697" y="685800"/>
            <a:ext cx="10426888" cy="4705066"/>
          </a:xfrm>
        </p:spPr>
        <p:txBody>
          <a:bodyPr>
            <a:noAutofit/>
          </a:bodyPr>
          <a:lstStyle/>
          <a:p>
            <a:r>
              <a:rPr lang="en-US" sz="2800" dirty="0"/>
              <a:t>Plural nouns ending in –s require only an apostrophe for the possessive form.  Plural nouns that do not end in –s need both an apostrophe and an </a:t>
            </a:r>
            <a:r>
              <a:rPr lang="en-US" sz="2800" i="1" dirty="0"/>
              <a:t>s. </a:t>
            </a:r>
            <a:endParaRPr lang="en-US" sz="2800" dirty="0"/>
          </a:p>
          <a:p>
            <a:endParaRPr lang="en-US" sz="2800" dirty="0"/>
          </a:p>
          <a:p>
            <a:pPr marL="0" indent="0">
              <a:buNone/>
            </a:pPr>
            <a:r>
              <a:rPr lang="en-US" sz="2800" dirty="0"/>
              <a:t>Example: </a:t>
            </a:r>
            <a:endParaRPr lang="en-US" sz="2800" dirty="0" smtClean="0"/>
          </a:p>
          <a:p>
            <a:pPr marL="0" indent="0">
              <a:buNone/>
            </a:pPr>
            <a:endParaRPr lang="en-US" sz="2800" dirty="0"/>
          </a:p>
          <a:p>
            <a:pPr marL="0" indent="0">
              <a:buNone/>
            </a:pPr>
            <a:r>
              <a:rPr lang="en-US" sz="2800" dirty="0" smtClean="0"/>
              <a:t>The </a:t>
            </a:r>
            <a:r>
              <a:rPr lang="en-US" sz="2800" dirty="0"/>
              <a:t>babies’ toys were scattered all along the day care</a:t>
            </a:r>
            <a:r>
              <a:rPr lang="en-US" sz="2800" dirty="0" smtClean="0"/>
              <a:t>.</a:t>
            </a:r>
          </a:p>
          <a:p>
            <a:pPr marL="0" indent="0">
              <a:buNone/>
            </a:pPr>
            <a:endParaRPr lang="en-US" sz="2800" dirty="0"/>
          </a:p>
          <a:p>
            <a:pPr marL="0" indent="0">
              <a:buNone/>
            </a:pPr>
            <a:r>
              <a:rPr lang="en-US" sz="2800" dirty="0"/>
              <a:t>Women’s health is a major topic for researchers today.</a:t>
            </a:r>
          </a:p>
        </p:txBody>
      </p:sp>
    </p:spTree>
    <p:extLst>
      <p:ext uri="{BB962C8B-B14F-4D97-AF65-F5344CB8AC3E}">
        <p14:creationId xmlns:p14="http://schemas.microsoft.com/office/powerpoint/2010/main" val="998333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Correction</a:t>
            </a:r>
            <a:endParaRPr lang="en-US" dirty="0"/>
          </a:p>
        </p:txBody>
      </p:sp>
      <p:sp>
        <p:nvSpPr>
          <p:cNvPr id="3" name="Content Placeholder 2"/>
          <p:cNvSpPr>
            <a:spLocks noGrp="1"/>
          </p:cNvSpPr>
          <p:nvPr>
            <p:ph idx="1"/>
          </p:nvPr>
        </p:nvSpPr>
        <p:spPr/>
        <p:txBody>
          <a:bodyPr>
            <a:normAutofit/>
          </a:bodyPr>
          <a:lstStyle/>
          <a:p>
            <a:r>
              <a:rPr lang="en-US" sz="2800" dirty="0"/>
              <a:t>Copy the following sentence and correct if necessary.</a:t>
            </a:r>
          </a:p>
          <a:p>
            <a:endParaRPr lang="en-US" sz="2800" dirty="0"/>
          </a:p>
          <a:p>
            <a:endParaRPr lang="en-US" sz="2800" dirty="0"/>
          </a:p>
          <a:p>
            <a:pPr marL="0" indent="0">
              <a:buNone/>
            </a:pPr>
            <a:r>
              <a:rPr lang="en-US" sz="2800" dirty="0"/>
              <a:t>The twins hopes for being crowned most popular in the yearbook were likely because they were held in great </a:t>
            </a:r>
            <a:r>
              <a:rPr lang="en-US" sz="2800" i="1" dirty="0"/>
              <a:t>esteem</a:t>
            </a:r>
            <a:r>
              <a:rPr lang="en-US" sz="2800" dirty="0"/>
              <a:t> by their peers. </a:t>
            </a:r>
          </a:p>
        </p:txBody>
      </p:sp>
    </p:spTree>
    <p:extLst>
      <p:ext uri="{BB962C8B-B14F-4D97-AF65-F5344CB8AC3E}">
        <p14:creationId xmlns:p14="http://schemas.microsoft.com/office/powerpoint/2010/main" val="1944107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lstStyle/>
          <a:p>
            <a:r>
              <a:rPr lang="en-US" dirty="0" smtClean="0"/>
              <a:t>Defer</a:t>
            </a:r>
            <a:endParaRPr lang="en-US" dirty="0"/>
          </a:p>
        </p:txBody>
      </p:sp>
      <p:sp>
        <p:nvSpPr>
          <p:cNvPr id="3" name="Content Placeholder 2"/>
          <p:cNvSpPr>
            <a:spLocks noGrp="1"/>
          </p:cNvSpPr>
          <p:nvPr>
            <p:ph sz="half" idx="2"/>
          </p:nvPr>
        </p:nvSpPr>
        <p:spPr/>
        <p:txBody>
          <a:bodyPr>
            <a:normAutofit/>
          </a:bodyPr>
          <a:lstStyle/>
          <a:p>
            <a:r>
              <a:rPr lang="en-US" sz="2800" dirty="0"/>
              <a:t>to submit or yield to another’s wish or opinion</a:t>
            </a:r>
          </a:p>
          <a:p>
            <a:endParaRPr lang="en-US" sz="2800" dirty="0"/>
          </a:p>
          <a:p>
            <a:pPr marL="0" indent="0">
              <a:buNone/>
            </a:pPr>
            <a:endParaRPr lang="en-US" sz="2800" dirty="0"/>
          </a:p>
        </p:txBody>
      </p:sp>
      <p:sp>
        <p:nvSpPr>
          <p:cNvPr id="5" name="Text Placeholder 4"/>
          <p:cNvSpPr>
            <a:spLocks noGrp="1"/>
          </p:cNvSpPr>
          <p:nvPr>
            <p:ph type="body" sz="quarter" idx="3"/>
          </p:nvPr>
        </p:nvSpPr>
        <p:spPr/>
        <p:txBody>
          <a:bodyPr/>
          <a:lstStyle/>
          <a:p>
            <a:r>
              <a:rPr lang="en-US" dirty="0" smtClean="0"/>
              <a:t>Esteem</a:t>
            </a:r>
            <a:endParaRPr lang="en-US" dirty="0"/>
          </a:p>
        </p:txBody>
      </p:sp>
      <p:sp>
        <p:nvSpPr>
          <p:cNvPr id="6" name="Content Placeholder 5"/>
          <p:cNvSpPr>
            <a:spLocks noGrp="1"/>
          </p:cNvSpPr>
          <p:nvPr>
            <p:ph sz="quarter" idx="4"/>
          </p:nvPr>
        </p:nvSpPr>
        <p:spPr/>
        <p:txBody>
          <a:bodyPr>
            <a:normAutofit/>
          </a:bodyPr>
          <a:lstStyle/>
          <a:p>
            <a:r>
              <a:rPr lang="en-US" sz="2800" dirty="0"/>
              <a:t>to value highly, to respect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00" y="4042762"/>
            <a:ext cx="2719388" cy="207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979" y="4356098"/>
            <a:ext cx="2530192" cy="207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80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Wednesday, Nov. 15</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111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12</a:t>
            </a:r>
            <a:endParaRPr lang="en-US" dirty="0"/>
          </a:p>
        </p:txBody>
      </p:sp>
      <p:sp>
        <p:nvSpPr>
          <p:cNvPr id="3" name="Content Placeholder 2"/>
          <p:cNvSpPr>
            <a:spLocks noGrp="1"/>
          </p:cNvSpPr>
          <p:nvPr>
            <p:ph idx="1"/>
          </p:nvPr>
        </p:nvSpPr>
        <p:spPr/>
        <p:txBody>
          <a:bodyPr>
            <a:noAutofit/>
          </a:bodyPr>
          <a:lstStyle/>
          <a:p>
            <a:r>
              <a:rPr lang="en-US" sz="2800" dirty="0"/>
              <a:t>Double quotation marks set off direct quotations, including those in dialogue.  Single quotation marks enclose a quotation within a quotation.  </a:t>
            </a:r>
          </a:p>
          <a:p>
            <a:endParaRPr lang="en-US" sz="2800" dirty="0"/>
          </a:p>
          <a:p>
            <a:endParaRPr lang="en-US" sz="2800" dirty="0"/>
          </a:p>
          <a:p>
            <a:pPr marL="0" indent="0">
              <a:buNone/>
            </a:pPr>
            <a:r>
              <a:rPr lang="en-US" sz="2800" dirty="0"/>
              <a:t>Example: According to Anita Erickson, </a:t>
            </a:r>
            <a:r>
              <a:rPr lang="en-US" sz="2800" b="1" dirty="0"/>
              <a:t>“when the narrator says, ‘I have the right to my opinion,’ he means that he has the right to his own delusion.”</a:t>
            </a:r>
          </a:p>
        </p:txBody>
      </p:sp>
    </p:spTree>
    <p:extLst>
      <p:ext uri="{BB962C8B-B14F-4D97-AF65-F5344CB8AC3E}">
        <p14:creationId xmlns:p14="http://schemas.microsoft.com/office/powerpoint/2010/main" val="4052932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Correction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Copy the following sentence and correct if necessary. </a:t>
            </a:r>
          </a:p>
          <a:p>
            <a:pPr marL="0" indent="0">
              <a:buNone/>
            </a:pPr>
            <a:endParaRPr lang="en-US" sz="2800" dirty="0"/>
          </a:p>
          <a:p>
            <a:pPr marL="0" indent="0">
              <a:buNone/>
            </a:pPr>
            <a:endParaRPr lang="en-US" sz="2800" dirty="0"/>
          </a:p>
          <a:p>
            <a:pPr marL="0" indent="0">
              <a:buNone/>
            </a:pPr>
            <a:r>
              <a:rPr lang="en-US" sz="2800" dirty="0"/>
              <a:t>‘</a:t>
            </a:r>
            <a:r>
              <a:rPr lang="en-US" sz="2800" i="1" dirty="0"/>
              <a:t>Impetuous</a:t>
            </a:r>
            <a:r>
              <a:rPr lang="en-US" sz="2800" dirty="0"/>
              <a:t> behavior in teenagers is on the rise writes the behavior analyst.  The analyst stated, something must be done in order to save the lives of teens in America.</a:t>
            </a:r>
          </a:p>
        </p:txBody>
      </p:sp>
    </p:spTree>
    <p:extLst>
      <p:ext uri="{BB962C8B-B14F-4D97-AF65-F5344CB8AC3E}">
        <p14:creationId xmlns:p14="http://schemas.microsoft.com/office/powerpoint/2010/main" val="1302361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lstStyle/>
          <a:p>
            <a:r>
              <a:rPr lang="en-US" dirty="0" smtClean="0"/>
              <a:t>Impetuous</a:t>
            </a:r>
            <a:endParaRPr lang="en-US" dirty="0"/>
          </a:p>
        </p:txBody>
      </p:sp>
      <p:sp>
        <p:nvSpPr>
          <p:cNvPr id="3" name="Content Placeholder 2"/>
          <p:cNvSpPr>
            <a:spLocks noGrp="1"/>
          </p:cNvSpPr>
          <p:nvPr>
            <p:ph sz="half" idx="2"/>
          </p:nvPr>
        </p:nvSpPr>
        <p:spPr/>
        <p:txBody>
          <a:bodyPr>
            <a:normAutofit/>
          </a:bodyPr>
          <a:lstStyle/>
          <a:p>
            <a:r>
              <a:rPr lang="en-US" sz="2800" dirty="0"/>
              <a:t>impulsive, unthinking </a:t>
            </a:r>
          </a:p>
          <a:p>
            <a:pPr marL="0" indent="0">
              <a:buNone/>
            </a:pPr>
            <a:endParaRPr lang="en-US" dirty="0" smtClean="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Nostalgic</a:t>
            </a:r>
            <a:endParaRPr lang="en-US" dirty="0"/>
          </a:p>
        </p:txBody>
      </p:sp>
      <p:sp>
        <p:nvSpPr>
          <p:cNvPr id="6" name="Content Placeholder 5"/>
          <p:cNvSpPr>
            <a:spLocks noGrp="1"/>
          </p:cNvSpPr>
          <p:nvPr>
            <p:ph sz="quarter" idx="4"/>
          </p:nvPr>
        </p:nvSpPr>
        <p:spPr/>
        <p:txBody>
          <a:bodyPr>
            <a:normAutofit/>
          </a:bodyPr>
          <a:lstStyle/>
          <a:p>
            <a:r>
              <a:rPr lang="en-US" sz="2800" dirty="0"/>
              <a:t>a bittersweet longing for the past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929" y="3690938"/>
            <a:ext cx="2514600" cy="231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679" y="3835590"/>
            <a:ext cx="20097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983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Thursday, Nov. 16</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154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12</a:t>
            </a:r>
            <a:endParaRPr lang="en-US" dirty="0"/>
          </a:p>
        </p:txBody>
      </p:sp>
      <p:sp>
        <p:nvSpPr>
          <p:cNvPr id="3" name="Content Placeholder 2"/>
          <p:cNvSpPr>
            <a:spLocks noGrp="1"/>
          </p:cNvSpPr>
          <p:nvPr>
            <p:ph idx="1"/>
          </p:nvPr>
        </p:nvSpPr>
        <p:spPr/>
        <p:txBody>
          <a:bodyPr>
            <a:normAutofit/>
          </a:bodyPr>
          <a:lstStyle/>
          <a:p>
            <a:r>
              <a:rPr lang="en-US" sz="2800" dirty="0"/>
              <a:t>Quotation marks enclose the title of a short work, such as a story, an essay, a poem, or a song.  The title of a larger work, such as a book, magazine, movie, newspaper, or a play should be </a:t>
            </a:r>
            <a:r>
              <a:rPr lang="en-US" sz="2800" i="1" dirty="0"/>
              <a:t>italicized</a:t>
            </a:r>
            <a:r>
              <a:rPr lang="en-US" sz="2800" dirty="0"/>
              <a:t>. </a:t>
            </a:r>
          </a:p>
          <a:p>
            <a:endParaRPr lang="en-US" sz="2800" dirty="0"/>
          </a:p>
          <a:p>
            <a:endParaRPr lang="en-US" sz="2800" dirty="0"/>
          </a:p>
          <a:p>
            <a:pPr marL="0" indent="0">
              <a:buNone/>
            </a:pPr>
            <a:r>
              <a:rPr lang="en-US" sz="2800" dirty="0"/>
              <a:t>Example: </a:t>
            </a:r>
            <a:r>
              <a:rPr lang="en-US" sz="2800" b="1" dirty="0"/>
              <a:t>“The Green Shepard” </a:t>
            </a:r>
            <a:r>
              <a:rPr lang="en-US" sz="2800" dirty="0"/>
              <a:t>first appeared in </a:t>
            </a:r>
            <a:r>
              <a:rPr lang="en-US" sz="2800" i="1" dirty="0"/>
              <a:t>The New Yorker</a:t>
            </a:r>
            <a:r>
              <a:rPr lang="en-US" sz="2800" dirty="0"/>
              <a:t>.  </a:t>
            </a:r>
          </a:p>
        </p:txBody>
      </p:sp>
    </p:spTree>
    <p:extLst>
      <p:ext uri="{BB962C8B-B14F-4D97-AF65-F5344CB8AC3E}">
        <p14:creationId xmlns:p14="http://schemas.microsoft.com/office/powerpoint/2010/main" val="1493711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Monday, Nov. 13</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566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Sentence Correction</a:t>
            </a:r>
            <a:endParaRPr lang="en-US" dirty="0"/>
          </a:p>
        </p:txBody>
      </p:sp>
      <p:sp>
        <p:nvSpPr>
          <p:cNvPr id="3" name="Content Placeholder 2"/>
          <p:cNvSpPr>
            <a:spLocks noGrp="1"/>
          </p:cNvSpPr>
          <p:nvPr>
            <p:ph idx="1"/>
          </p:nvPr>
        </p:nvSpPr>
        <p:spPr/>
        <p:txBody>
          <a:bodyPr>
            <a:normAutofit/>
          </a:bodyPr>
          <a:lstStyle/>
          <a:p>
            <a:r>
              <a:rPr lang="en-US" sz="2800" dirty="0"/>
              <a:t>Copy the following sentence and correct if necessary.</a:t>
            </a:r>
          </a:p>
          <a:p>
            <a:endParaRPr lang="en-US" sz="2800" dirty="0"/>
          </a:p>
          <a:p>
            <a:endParaRPr lang="en-US" sz="2800" dirty="0"/>
          </a:p>
          <a:p>
            <a:endParaRPr lang="en-US" sz="2800" dirty="0"/>
          </a:p>
          <a:p>
            <a:pPr marL="0" indent="0">
              <a:buNone/>
            </a:pPr>
            <a:r>
              <a:rPr lang="en-US" sz="2800" i="1" dirty="0"/>
              <a:t>The </a:t>
            </a:r>
            <a:r>
              <a:rPr lang="en-US" sz="2800" dirty="0"/>
              <a:t>Odyssey by Homer is an epic poem about a </a:t>
            </a:r>
            <a:r>
              <a:rPr lang="en-US" sz="2800" i="1" dirty="0"/>
              <a:t>versatile</a:t>
            </a:r>
            <a:r>
              <a:rPr lang="en-US" sz="2800" dirty="0"/>
              <a:t> hero that struggles to return home after more than 10 years. </a:t>
            </a:r>
            <a:endParaRPr lang="en-US" sz="2800" i="1" dirty="0"/>
          </a:p>
        </p:txBody>
      </p:sp>
    </p:spTree>
    <p:extLst>
      <p:ext uri="{BB962C8B-B14F-4D97-AF65-F5344CB8AC3E}">
        <p14:creationId xmlns:p14="http://schemas.microsoft.com/office/powerpoint/2010/main" val="2000158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lstStyle/>
          <a:p>
            <a:r>
              <a:rPr lang="en-US" dirty="0" smtClean="0"/>
              <a:t>Scrupulous </a:t>
            </a:r>
            <a:endParaRPr lang="en-US" dirty="0"/>
          </a:p>
        </p:txBody>
      </p:sp>
      <p:sp>
        <p:nvSpPr>
          <p:cNvPr id="3" name="Content Placeholder 2"/>
          <p:cNvSpPr>
            <a:spLocks noGrp="1"/>
          </p:cNvSpPr>
          <p:nvPr>
            <p:ph sz="half" idx="2"/>
          </p:nvPr>
        </p:nvSpPr>
        <p:spPr/>
        <p:txBody>
          <a:bodyPr>
            <a:normAutofit/>
          </a:bodyPr>
          <a:lstStyle/>
          <a:p>
            <a:r>
              <a:rPr lang="en-US" sz="2800" dirty="0"/>
              <a:t>thorough and careful</a:t>
            </a:r>
          </a:p>
          <a:p>
            <a:endParaRPr lang="en-US" sz="2800" dirty="0"/>
          </a:p>
          <a:p>
            <a:endParaRPr lang="en-US" sz="2800" dirty="0"/>
          </a:p>
        </p:txBody>
      </p:sp>
      <p:sp>
        <p:nvSpPr>
          <p:cNvPr id="5" name="Text Placeholder 4"/>
          <p:cNvSpPr>
            <a:spLocks noGrp="1"/>
          </p:cNvSpPr>
          <p:nvPr>
            <p:ph type="body" sz="quarter" idx="3"/>
          </p:nvPr>
        </p:nvSpPr>
        <p:spPr/>
        <p:txBody>
          <a:bodyPr/>
          <a:lstStyle/>
          <a:p>
            <a:r>
              <a:rPr lang="en-US" dirty="0" smtClean="0"/>
              <a:t>Versatile</a:t>
            </a:r>
            <a:endParaRPr lang="en-US" dirty="0"/>
          </a:p>
        </p:txBody>
      </p:sp>
      <p:sp>
        <p:nvSpPr>
          <p:cNvPr id="6" name="Content Placeholder 5"/>
          <p:cNvSpPr>
            <a:spLocks noGrp="1"/>
          </p:cNvSpPr>
          <p:nvPr>
            <p:ph sz="quarter" idx="4"/>
          </p:nvPr>
        </p:nvSpPr>
        <p:spPr/>
        <p:txBody>
          <a:bodyPr>
            <a:normAutofit/>
          </a:bodyPr>
          <a:lstStyle/>
          <a:p>
            <a:r>
              <a:rPr lang="en-US" sz="2800" dirty="0"/>
              <a:t>capable of doing many things competently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76" y="3956048"/>
            <a:ext cx="2419657"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930" y="4290506"/>
            <a:ext cx="2165876"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895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08" y="260457"/>
            <a:ext cx="10058400" cy="367340"/>
          </a:xfrm>
        </p:spPr>
        <p:txBody>
          <a:bodyPr>
            <a:normAutofit fontScale="90000"/>
          </a:bodyPr>
          <a:lstStyle/>
          <a:p>
            <a:r>
              <a:rPr lang="en-US" dirty="0" smtClean="0"/>
              <a:t>Welcome</a:t>
            </a:r>
            <a:endParaRPr lang="en-US" dirty="0"/>
          </a:p>
        </p:txBody>
      </p:sp>
      <p:sp>
        <p:nvSpPr>
          <p:cNvPr id="3" name="Content Placeholder 2"/>
          <p:cNvSpPr>
            <a:spLocks noGrp="1"/>
          </p:cNvSpPr>
          <p:nvPr>
            <p:ph idx="1"/>
          </p:nvPr>
        </p:nvSpPr>
        <p:spPr>
          <a:xfrm>
            <a:off x="411708" y="914400"/>
            <a:ext cx="11379958" cy="5609230"/>
          </a:xfrm>
        </p:spPr>
        <p:txBody>
          <a:bodyPr>
            <a:noAutofit/>
          </a:bodyPr>
          <a:lstStyle/>
          <a:p>
            <a:r>
              <a:rPr lang="en-US" sz="2800" b="1" u="sng" dirty="0" smtClean="0"/>
              <a:t>Honors – </a:t>
            </a:r>
            <a:r>
              <a:rPr lang="en-US" sz="2800" dirty="0" smtClean="0"/>
              <a:t>Clear desk of anything other than </a:t>
            </a:r>
            <a:r>
              <a:rPr lang="en-US" sz="2800" dirty="0" err="1" smtClean="0"/>
              <a:t>scantron</a:t>
            </a:r>
            <a:r>
              <a:rPr lang="en-US" sz="2800" dirty="0" smtClean="0"/>
              <a:t> and your Oedipus Rex Study Guide. Make sure to have something to write with. </a:t>
            </a:r>
          </a:p>
          <a:p>
            <a:pPr marL="0" indent="0">
              <a:buNone/>
            </a:pPr>
            <a:endParaRPr lang="en-US" sz="2800" dirty="0"/>
          </a:p>
          <a:p>
            <a:endParaRPr lang="en-US" sz="2800" dirty="0" smtClean="0"/>
          </a:p>
          <a:p>
            <a:r>
              <a:rPr lang="en-US" sz="2800" b="1" u="sng" dirty="0" smtClean="0"/>
              <a:t>Standard – </a:t>
            </a:r>
            <a:r>
              <a:rPr lang="en-US" sz="2800" dirty="0" smtClean="0"/>
              <a:t>Put your name and this week’s dates on the warm ups. If you did not submit your CRQ, do so now. Check name on board. </a:t>
            </a:r>
          </a:p>
          <a:p>
            <a:pPr marL="0" indent="0">
              <a:buNone/>
            </a:pPr>
            <a:endParaRPr lang="en-US" sz="2800" dirty="0"/>
          </a:p>
          <a:p>
            <a:r>
              <a:rPr lang="en-US" sz="2800" dirty="0" smtClean="0"/>
              <a:t>Make sure phones are away. This means off your desk, out of your lap, and no ear buds in.</a:t>
            </a:r>
            <a:endParaRPr lang="en-US" sz="2800" dirty="0"/>
          </a:p>
        </p:txBody>
      </p:sp>
    </p:spTree>
    <p:extLst>
      <p:ext uri="{BB962C8B-B14F-4D97-AF65-F5344CB8AC3E}">
        <p14:creationId xmlns:p14="http://schemas.microsoft.com/office/powerpoint/2010/main" val="265779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91" y="246809"/>
            <a:ext cx="10058400" cy="653943"/>
          </a:xfrm>
        </p:spPr>
        <p:txBody>
          <a:bodyPr>
            <a:normAutofit fontScale="90000"/>
          </a:bodyPr>
          <a:lstStyle/>
          <a:p>
            <a:r>
              <a:rPr lang="en-US" dirty="0" smtClean="0"/>
              <a:t>When you finish your test……</a:t>
            </a:r>
            <a:endParaRPr lang="en-US" dirty="0"/>
          </a:p>
        </p:txBody>
      </p:sp>
      <p:sp>
        <p:nvSpPr>
          <p:cNvPr id="3" name="Content Placeholder 2"/>
          <p:cNvSpPr>
            <a:spLocks noGrp="1"/>
          </p:cNvSpPr>
          <p:nvPr>
            <p:ph idx="1"/>
          </p:nvPr>
        </p:nvSpPr>
        <p:spPr>
          <a:xfrm>
            <a:off x="206991" y="900751"/>
            <a:ext cx="11611970" cy="5554639"/>
          </a:xfrm>
        </p:spPr>
        <p:txBody>
          <a:bodyPr>
            <a:noAutofit/>
          </a:bodyPr>
          <a:lstStyle/>
          <a:p>
            <a:r>
              <a:rPr lang="en-US" sz="2400" dirty="0" smtClean="0"/>
              <a:t>Flip the test and answer sheet over. I will come around shortly; don’t stress.</a:t>
            </a:r>
          </a:p>
          <a:p>
            <a:pPr marL="0" indent="0">
              <a:buNone/>
            </a:pPr>
            <a:endParaRPr lang="en-US" sz="2400" dirty="0" smtClean="0"/>
          </a:p>
          <a:p>
            <a:r>
              <a:rPr lang="en-US" sz="2400" dirty="0" smtClean="0"/>
              <a:t>There is an article on your desk that introduces the next unit. Read the article and answer the corresponding questions. This can be on the sheet of paper or on notebook paper. </a:t>
            </a:r>
          </a:p>
          <a:p>
            <a:endParaRPr lang="en-US" sz="2400" dirty="0"/>
          </a:p>
          <a:p>
            <a:r>
              <a:rPr lang="en-US" sz="2400" dirty="0" smtClean="0"/>
              <a:t>You may listen to earbuds when you are finished with the test. However, set your music to shuffle and keep working. Do not play on your phone. </a:t>
            </a:r>
          </a:p>
          <a:p>
            <a:endParaRPr lang="en-US" sz="2400" dirty="0"/>
          </a:p>
          <a:p>
            <a:r>
              <a:rPr lang="en-US" sz="2400" dirty="0" smtClean="0"/>
              <a:t>Do not speak to others, even for innocuous reasons like borrowing paper. Raise your hand and I can help you.</a:t>
            </a:r>
            <a:endParaRPr lang="en-US" sz="2400" dirty="0"/>
          </a:p>
        </p:txBody>
      </p:sp>
    </p:spTree>
    <p:extLst>
      <p:ext uri="{BB962C8B-B14F-4D97-AF65-F5344CB8AC3E}">
        <p14:creationId xmlns:p14="http://schemas.microsoft.com/office/powerpoint/2010/main" val="238308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10" y="656242"/>
            <a:ext cx="10058400" cy="380988"/>
          </a:xfrm>
        </p:spPr>
        <p:txBody>
          <a:bodyPr>
            <a:normAutofit fontScale="90000"/>
          </a:bodyPr>
          <a:lstStyle/>
          <a:p>
            <a:r>
              <a:rPr lang="en-US" dirty="0" smtClean="0"/>
              <a:t>Part 1 Quiz</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259793"/>
              </p:ext>
            </p:extLst>
          </p:nvPr>
        </p:nvGraphicFramePr>
        <p:xfrm>
          <a:off x="506982" y="1378069"/>
          <a:ext cx="11243740" cy="5075888"/>
        </p:xfrm>
        <a:graphic>
          <a:graphicData uri="http://schemas.openxmlformats.org/drawingml/2006/table">
            <a:tbl>
              <a:tblPr firstRow="1" bandRow="1">
                <a:tableStyleId>{5C22544A-7EE6-4342-B048-85BDC9FD1C3A}</a:tableStyleId>
              </a:tblPr>
              <a:tblGrid>
                <a:gridCol w="2248748">
                  <a:extLst>
                    <a:ext uri="{9D8B030D-6E8A-4147-A177-3AD203B41FA5}">
                      <a16:colId xmlns:a16="http://schemas.microsoft.com/office/drawing/2014/main" val="276464575"/>
                    </a:ext>
                  </a:extLst>
                </a:gridCol>
                <a:gridCol w="2248748">
                  <a:extLst>
                    <a:ext uri="{9D8B030D-6E8A-4147-A177-3AD203B41FA5}">
                      <a16:colId xmlns:a16="http://schemas.microsoft.com/office/drawing/2014/main" val="1526084572"/>
                    </a:ext>
                  </a:extLst>
                </a:gridCol>
                <a:gridCol w="2248748">
                  <a:extLst>
                    <a:ext uri="{9D8B030D-6E8A-4147-A177-3AD203B41FA5}">
                      <a16:colId xmlns:a16="http://schemas.microsoft.com/office/drawing/2014/main" val="3024714794"/>
                    </a:ext>
                  </a:extLst>
                </a:gridCol>
                <a:gridCol w="2248748">
                  <a:extLst>
                    <a:ext uri="{9D8B030D-6E8A-4147-A177-3AD203B41FA5}">
                      <a16:colId xmlns:a16="http://schemas.microsoft.com/office/drawing/2014/main" val="1296602913"/>
                    </a:ext>
                  </a:extLst>
                </a:gridCol>
                <a:gridCol w="2248748">
                  <a:extLst>
                    <a:ext uri="{9D8B030D-6E8A-4147-A177-3AD203B41FA5}">
                      <a16:colId xmlns:a16="http://schemas.microsoft.com/office/drawing/2014/main" val="3702685672"/>
                    </a:ext>
                  </a:extLst>
                </a:gridCol>
              </a:tblGrid>
              <a:tr h="971792">
                <a:tc>
                  <a:txBody>
                    <a:bodyPr/>
                    <a:lstStyle/>
                    <a:p>
                      <a:r>
                        <a:rPr lang="en-US" sz="3600" dirty="0" smtClean="0"/>
                        <a:t>1. 205</a:t>
                      </a:r>
                      <a:endParaRPr lang="en-US" sz="3600" dirty="0"/>
                    </a:p>
                  </a:txBody>
                  <a:tcPr/>
                </a:tc>
                <a:tc>
                  <a:txBody>
                    <a:bodyPr/>
                    <a:lstStyle/>
                    <a:p>
                      <a:r>
                        <a:rPr lang="en-US" sz="3600" dirty="0" smtClean="0"/>
                        <a:t>6. 207-208</a:t>
                      </a:r>
                      <a:endParaRPr lang="en-US" sz="3600" dirty="0"/>
                    </a:p>
                  </a:txBody>
                  <a:tcPr/>
                </a:tc>
                <a:tc>
                  <a:txBody>
                    <a:bodyPr/>
                    <a:lstStyle/>
                    <a:p>
                      <a:r>
                        <a:rPr lang="en-US" sz="3600" dirty="0" smtClean="0"/>
                        <a:t>11. 214-215</a:t>
                      </a:r>
                      <a:endParaRPr lang="en-US" sz="3600" dirty="0"/>
                    </a:p>
                  </a:txBody>
                  <a:tcPr/>
                </a:tc>
                <a:tc>
                  <a:txBody>
                    <a:bodyPr/>
                    <a:lstStyle/>
                    <a:p>
                      <a:r>
                        <a:rPr lang="en-US" sz="3600" dirty="0" smtClean="0"/>
                        <a:t>16. 224</a:t>
                      </a:r>
                      <a:endParaRPr lang="en-US" sz="3600" dirty="0"/>
                    </a:p>
                  </a:txBody>
                  <a:tcPr/>
                </a:tc>
                <a:tc>
                  <a:txBody>
                    <a:bodyPr/>
                    <a:lstStyle/>
                    <a:p>
                      <a:r>
                        <a:rPr lang="en-US" sz="3600" dirty="0" smtClean="0"/>
                        <a:t>21. 224</a:t>
                      </a:r>
                      <a:endParaRPr lang="en-US" sz="3600" dirty="0"/>
                    </a:p>
                  </a:txBody>
                  <a:tcPr/>
                </a:tc>
                <a:extLst>
                  <a:ext uri="{0D108BD9-81ED-4DB2-BD59-A6C34878D82A}">
                    <a16:rowId xmlns:a16="http://schemas.microsoft.com/office/drawing/2014/main" val="523383367"/>
                  </a:ext>
                </a:extLst>
              </a:tr>
              <a:tr h="971792">
                <a:tc>
                  <a:txBody>
                    <a:bodyPr/>
                    <a:lstStyle/>
                    <a:p>
                      <a:r>
                        <a:rPr lang="en-US" sz="3600" dirty="0" smtClean="0"/>
                        <a:t>2. 232</a:t>
                      </a:r>
                      <a:endParaRPr lang="en-US" sz="3600" dirty="0"/>
                    </a:p>
                  </a:txBody>
                  <a:tcPr/>
                </a:tc>
                <a:tc>
                  <a:txBody>
                    <a:bodyPr/>
                    <a:lstStyle/>
                    <a:p>
                      <a:r>
                        <a:rPr lang="en-US" sz="3600" dirty="0" smtClean="0"/>
                        <a:t>7. 214</a:t>
                      </a:r>
                      <a:endParaRPr lang="en-US" sz="3600" dirty="0"/>
                    </a:p>
                  </a:txBody>
                  <a:tcPr/>
                </a:tc>
                <a:tc>
                  <a:txBody>
                    <a:bodyPr/>
                    <a:lstStyle/>
                    <a:p>
                      <a:r>
                        <a:rPr lang="en-US" sz="3600" dirty="0" smtClean="0"/>
                        <a:t>12. 206</a:t>
                      </a:r>
                      <a:endParaRPr lang="en-US" sz="3600" dirty="0"/>
                    </a:p>
                  </a:txBody>
                  <a:tcPr/>
                </a:tc>
                <a:tc>
                  <a:txBody>
                    <a:bodyPr/>
                    <a:lstStyle/>
                    <a:p>
                      <a:r>
                        <a:rPr lang="en-US" sz="3600" dirty="0" smtClean="0"/>
                        <a:t>17.</a:t>
                      </a:r>
                      <a:r>
                        <a:rPr lang="en-US" sz="3600" baseline="0" dirty="0" smtClean="0"/>
                        <a:t> 227</a:t>
                      </a:r>
                      <a:endParaRPr lang="en-US" sz="3600" dirty="0"/>
                    </a:p>
                  </a:txBody>
                  <a:tcPr/>
                </a:tc>
                <a:tc>
                  <a:txBody>
                    <a:bodyPr/>
                    <a:lstStyle/>
                    <a:p>
                      <a:r>
                        <a:rPr lang="en-US" sz="3600" dirty="0" smtClean="0"/>
                        <a:t>22. 229</a:t>
                      </a:r>
                      <a:endParaRPr lang="en-US" sz="3600" dirty="0"/>
                    </a:p>
                  </a:txBody>
                  <a:tcPr/>
                </a:tc>
                <a:extLst>
                  <a:ext uri="{0D108BD9-81ED-4DB2-BD59-A6C34878D82A}">
                    <a16:rowId xmlns:a16="http://schemas.microsoft.com/office/drawing/2014/main" val="450878038"/>
                  </a:ext>
                </a:extLst>
              </a:tr>
              <a:tr h="971792">
                <a:tc>
                  <a:txBody>
                    <a:bodyPr/>
                    <a:lstStyle/>
                    <a:p>
                      <a:r>
                        <a:rPr lang="en-US" sz="3600" dirty="0" smtClean="0"/>
                        <a:t>3. 205</a:t>
                      </a:r>
                      <a:endParaRPr lang="en-US" sz="3600" dirty="0"/>
                    </a:p>
                  </a:txBody>
                  <a:tcPr/>
                </a:tc>
                <a:tc>
                  <a:txBody>
                    <a:bodyPr/>
                    <a:lstStyle/>
                    <a:p>
                      <a:r>
                        <a:rPr lang="en-US" sz="3600" dirty="0" smtClean="0"/>
                        <a:t>8. 216</a:t>
                      </a:r>
                      <a:endParaRPr lang="en-US" sz="3600" dirty="0"/>
                    </a:p>
                  </a:txBody>
                  <a:tcPr/>
                </a:tc>
                <a:tc>
                  <a:txBody>
                    <a:bodyPr/>
                    <a:lstStyle/>
                    <a:p>
                      <a:r>
                        <a:rPr lang="en-US" sz="3600" dirty="0" smtClean="0"/>
                        <a:t>13. 208</a:t>
                      </a:r>
                      <a:endParaRPr lang="en-US" sz="3600" dirty="0"/>
                    </a:p>
                  </a:txBody>
                  <a:tcPr/>
                </a:tc>
                <a:tc>
                  <a:txBody>
                    <a:bodyPr/>
                    <a:lstStyle/>
                    <a:p>
                      <a:r>
                        <a:rPr lang="en-US" sz="3600" dirty="0" smtClean="0"/>
                        <a:t>18. 226</a:t>
                      </a:r>
                      <a:endParaRPr lang="en-US" sz="3600" dirty="0"/>
                    </a:p>
                  </a:txBody>
                  <a:tcPr/>
                </a:tc>
                <a:tc>
                  <a:txBody>
                    <a:bodyPr/>
                    <a:lstStyle/>
                    <a:p>
                      <a:r>
                        <a:rPr lang="en-US" sz="3600" dirty="0" smtClean="0"/>
                        <a:t>23.</a:t>
                      </a:r>
                      <a:r>
                        <a:rPr lang="en-US" sz="3600" baseline="0" dirty="0" smtClean="0"/>
                        <a:t> 206</a:t>
                      </a:r>
                      <a:endParaRPr lang="en-US" sz="3600" dirty="0"/>
                    </a:p>
                  </a:txBody>
                  <a:tcPr/>
                </a:tc>
                <a:extLst>
                  <a:ext uri="{0D108BD9-81ED-4DB2-BD59-A6C34878D82A}">
                    <a16:rowId xmlns:a16="http://schemas.microsoft.com/office/drawing/2014/main" val="3352190418"/>
                  </a:ext>
                </a:extLst>
              </a:tr>
              <a:tr h="971792">
                <a:tc>
                  <a:txBody>
                    <a:bodyPr/>
                    <a:lstStyle/>
                    <a:p>
                      <a:r>
                        <a:rPr lang="en-US" sz="3600" dirty="0" smtClean="0"/>
                        <a:t>4. 206</a:t>
                      </a:r>
                      <a:endParaRPr lang="en-US" sz="3600" dirty="0"/>
                    </a:p>
                  </a:txBody>
                  <a:tcPr/>
                </a:tc>
                <a:tc>
                  <a:txBody>
                    <a:bodyPr/>
                    <a:lstStyle/>
                    <a:p>
                      <a:r>
                        <a:rPr lang="en-US" sz="3600" dirty="0" smtClean="0"/>
                        <a:t>9. 221</a:t>
                      </a:r>
                      <a:endParaRPr lang="en-US" sz="3600" dirty="0"/>
                    </a:p>
                  </a:txBody>
                  <a:tcPr/>
                </a:tc>
                <a:tc>
                  <a:txBody>
                    <a:bodyPr/>
                    <a:lstStyle/>
                    <a:p>
                      <a:r>
                        <a:rPr lang="en-US" sz="3600" dirty="0" smtClean="0"/>
                        <a:t>14. 216</a:t>
                      </a:r>
                      <a:endParaRPr lang="en-US" sz="3600" dirty="0"/>
                    </a:p>
                  </a:txBody>
                  <a:tcPr/>
                </a:tc>
                <a:tc>
                  <a:txBody>
                    <a:bodyPr/>
                    <a:lstStyle/>
                    <a:p>
                      <a:r>
                        <a:rPr lang="en-US" sz="3600" dirty="0" smtClean="0"/>
                        <a:t>19. 231</a:t>
                      </a:r>
                      <a:endParaRPr lang="en-US" sz="3600" dirty="0"/>
                    </a:p>
                  </a:txBody>
                  <a:tcPr/>
                </a:tc>
                <a:tc>
                  <a:txBody>
                    <a:bodyPr/>
                    <a:lstStyle/>
                    <a:p>
                      <a:r>
                        <a:rPr lang="en-US" sz="3600" dirty="0" smtClean="0"/>
                        <a:t>24. 229</a:t>
                      </a:r>
                      <a:endParaRPr lang="en-US" sz="3600" dirty="0"/>
                    </a:p>
                  </a:txBody>
                  <a:tcPr/>
                </a:tc>
                <a:extLst>
                  <a:ext uri="{0D108BD9-81ED-4DB2-BD59-A6C34878D82A}">
                    <a16:rowId xmlns:a16="http://schemas.microsoft.com/office/drawing/2014/main" val="2822599314"/>
                  </a:ext>
                </a:extLst>
              </a:tr>
              <a:tr h="971792">
                <a:tc>
                  <a:txBody>
                    <a:bodyPr/>
                    <a:lstStyle/>
                    <a:p>
                      <a:r>
                        <a:rPr lang="en-US" sz="3600" dirty="0" smtClean="0"/>
                        <a:t>5. 207</a:t>
                      </a:r>
                      <a:endParaRPr lang="en-US" sz="3600" dirty="0"/>
                    </a:p>
                  </a:txBody>
                  <a:tcPr/>
                </a:tc>
                <a:tc>
                  <a:txBody>
                    <a:bodyPr/>
                    <a:lstStyle/>
                    <a:p>
                      <a:r>
                        <a:rPr lang="en-US" sz="3600" dirty="0" smtClean="0"/>
                        <a:t>10. 206</a:t>
                      </a:r>
                      <a:endParaRPr lang="en-US" sz="3600" dirty="0"/>
                    </a:p>
                  </a:txBody>
                  <a:tcPr/>
                </a:tc>
                <a:tc>
                  <a:txBody>
                    <a:bodyPr/>
                    <a:lstStyle/>
                    <a:p>
                      <a:r>
                        <a:rPr lang="en-US" sz="3600" dirty="0" smtClean="0"/>
                        <a:t>15. 221</a:t>
                      </a:r>
                      <a:endParaRPr lang="en-US" sz="3600" dirty="0"/>
                    </a:p>
                  </a:txBody>
                  <a:tcPr/>
                </a:tc>
                <a:tc>
                  <a:txBody>
                    <a:bodyPr/>
                    <a:lstStyle/>
                    <a:p>
                      <a:r>
                        <a:rPr lang="en-US" sz="3600" dirty="0" smtClean="0"/>
                        <a:t>20. 233</a:t>
                      </a:r>
                      <a:endParaRPr lang="en-US" sz="3600" dirty="0"/>
                    </a:p>
                  </a:txBody>
                  <a:tcPr/>
                </a:tc>
                <a:tc>
                  <a:txBody>
                    <a:bodyPr/>
                    <a:lstStyle/>
                    <a:p>
                      <a:r>
                        <a:rPr lang="en-US" sz="3600" dirty="0" smtClean="0"/>
                        <a:t>25. 216</a:t>
                      </a:r>
                      <a:endParaRPr lang="en-US" sz="3600" dirty="0"/>
                    </a:p>
                  </a:txBody>
                  <a:tcPr/>
                </a:tc>
                <a:extLst>
                  <a:ext uri="{0D108BD9-81ED-4DB2-BD59-A6C34878D82A}">
                    <a16:rowId xmlns:a16="http://schemas.microsoft.com/office/drawing/2014/main" val="1272836752"/>
                  </a:ext>
                </a:extLst>
              </a:tr>
            </a:tbl>
          </a:graphicData>
        </a:graphic>
      </p:graphicFrame>
    </p:spTree>
    <p:extLst>
      <p:ext uri="{BB962C8B-B14F-4D97-AF65-F5344CB8AC3E}">
        <p14:creationId xmlns:p14="http://schemas.microsoft.com/office/powerpoint/2010/main" val="248389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 pg. 237</a:t>
            </a:r>
            <a:endParaRPr lang="en-US" dirty="0"/>
          </a:p>
        </p:txBody>
      </p:sp>
      <p:sp>
        <p:nvSpPr>
          <p:cNvPr id="3" name="Content Placeholder 2"/>
          <p:cNvSpPr>
            <a:spLocks noGrp="1"/>
          </p:cNvSpPr>
          <p:nvPr>
            <p:ph idx="1"/>
          </p:nvPr>
        </p:nvSpPr>
        <p:spPr>
          <a:xfrm>
            <a:off x="1066800" y="1746912"/>
            <a:ext cx="10058400" cy="4288127"/>
          </a:xfrm>
        </p:spPr>
        <p:txBody>
          <a:bodyPr>
            <a:normAutofit/>
          </a:bodyPr>
          <a:lstStyle/>
          <a:p>
            <a:r>
              <a:rPr lang="en-US" sz="4400" dirty="0" smtClean="0"/>
              <a:t>Jocasta - </a:t>
            </a:r>
          </a:p>
          <a:p>
            <a:r>
              <a:rPr lang="en-US" sz="4400" dirty="0" smtClean="0"/>
              <a:t>Stage Directions - </a:t>
            </a:r>
          </a:p>
          <a:p>
            <a:r>
              <a:rPr lang="en-US" sz="4400" dirty="0" smtClean="0"/>
              <a:t>Messenger - </a:t>
            </a:r>
          </a:p>
          <a:p>
            <a:r>
              <a:rPr lang="en-US" sz="4400" dirty="0" err="1" smtClean="0"/>
              <a:t>Choragos</a:t>
            </a:r>
            <a:r>
              <a:rPr lang="en-US" sz="4400" dirty="0" smtClean="0"/>
              <a:t> - </a:t>
            </a:r>
          </a:p>
          <a:p>
            <a:r>
              <a:rPr lang="en-US" sz="4400" dirty="0" smtClean="0"/>
              <a:t>Oedipus - </a:t>
            </a:r>
            <a:endParaRPr lang="en-US" sz="4400" dirty="0"/>
          </a:p>
        </p:txBody>
      </p:sp>
    </p:spTree>
    <p:extLst>
      <p:ext uri="{BB962C8B-B14F-4D97-AF65-F5344CB8AC3E}">
        <p14:creationId xmlns:p14="http://schemas.microsoft.com/office/powerpoint/2010/main" val="274938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98" y="5257800"/>
            <a:ext cx="10058400" cy="1371600"/>
          </a:xfrm>
        </p:spPr>
        <p:txBody>
          <a:bodyPr/>
          <a:lstStyle/>
          <a:p>
            <a:r>
              <a:rPr lang="en-US" dirty="0" smtClean="0"/>
              <a:t>Week </a:t>
            </a:r>
            <a:r>
              <a:rPr lang="en-US" dirty="0" smtClean="0"/>
              <a:t>12 - Monday</a:t>
            </a:r>
            <a:endParaRPr lang="en-US" dirty="0"/>
          </a:p>
        </p:txBody>
      </p:sp>
      <p:sp>
        <p:nvSpPr>
          <p:cNvPr id="3" name="Content Placeholder 2"/>
          <p:cNvSpPr>
            <a:spLocks noGrp="1"/>
          </p:cNvSpPr>
          <p:nvPr>
            <p:ph idx="1"/>
          </p:nvPr>
        </p:nvSpPr>
        <p:spPr>
          <a:xfrm>
            <a:off x="1132764" y="381000"/>
            <a:ext cx="10522424" cy="4876800"/>
          </a:xfrm>
        </p:spPr>
        <p:txBody>
          <a:bodyPr>
            <a:noAutofit/>
          </a:bodyPr>
          <a:lstStyle/>
          <a:p>
            <a:r>
              <a:rPr lang="en-US" sz="2800" dirty="0"/>
              <a:t>Most singular nouns, indefinite pronouns, abbreviations, and acronyms require –’s to form the possessive case.  Possessive pronouns (my, mine, our, ours, your, yours, his, her, hers, its, theirs, and whose) are not written with apostrophes.</a:t>
            </a:r>
          </a:p>
          <a:p>
            <a:endParaRPr lang="en-US" sz="2800" dirty="0"/>
          </a:p>
          <a:p>
            <a:pPr marL="0" indent="0">
              <a:buNone/>
            </a:pPr>
            <a:r>
              <a:rPr lang="en-US" sz="2800" dirty="0"/>
              <a:t>Example: </a:t>
            </a:r>
          </a:p>
          <a:p>
            <a:pPr marL="0" indent="0">
              <a:buNone/>
            </a:pPr>
            <a:r>
              <a:rPr lang="en-US" sz="2800" dirty="0"/>
              <a:t>The college student was sent to the dean’s office.</a:t>
            </a:r>
          </a:p>
          <a:p>
            <a:pPr marL="0" indent="0">
              <a:buNone/>
            </a:pPr>
            <a:r>
              <a:rPr lang="en-US" sz="2800" dirty="0"/>
              <a:t>Japanese democracy is different from ours.</a:t>
            </a:r>
          </a:p>
        </p:txBody>
      </p:sp>
    </p:spTree>
    <p:extLst>
      <p:ext uri="{BB962C8B-B14F-4D97-AF65-F5344CB8AC3E}">
        <p14:creationId xmlns:p14="http://schemas.microsoft.com/office/powerpoint/2010/main" val="2103327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301400"/>
            <a:ext cx="10058400" cy="722182"/>
          </a:xfrm>
        </p:spPr>
        <p:txBody>
          <a:bodyPr>
            <a:normAutofit fontScale="90000"/>
          </a:bodyPr>
          <a:lstStyle/>
          <a:p>
            <a:r>
              <a:rPr lang="en-US" dirty="0" smtClean="0"/>
              <a:t>Sentence Correction</a:t>
            </a:r>
            <a:endParaRPr lang="en-US" dirty="0"/>
          </a:p>
        </p:txBody>
      </p:sp>
      <p:sp>
        <p:nvSpPr>
          <p:cNvPr id="3" name="Content Placeholder 2"/>
          <p:cNvSpPr>
            <a:spLocks noGrp="1"/>
          </p:cNvSpPr>
          <p:nvPr>
            <p:ph idx="1"/>
          </p:nvPr>
        </p:nvSpPr>
        <p:spPr>
          <a:xfrm>
            <a:off x="395785" y="1392072"/>
            <a:ext cx="11464119" cy="4995080"/>
          </a:xfrm>
        </p:spPr>
        <p:txBody>
          <a:bodyPr>
            <a:normAutofit/>
          </a:bodyPr>
          <a:lstStyle/>
          <a:p>
            <a:r>
              <a:rPr lang="en-US" sz="2800" dirty="0"/>
              <a:t>Copy the following sentence and correct if necessary.</a:t>
            </a:r>
          </a:p>
          <a:p>
            <a:endParaRPr lang="en-US" sz="2800" dirty="0"/>
          </a:p>
          <a:p>
            <a:endParaRPr lang="en-US" sz="2800" dirty="0"/>
          </a:p>
          <a:p>
            <a:endParaRPr lang="en-US" sz="2800" dirty="0"/>
          </a:p>
          <a:p>
            <a:pPr marL="0" indent="0">
              <a:buNone/>
            </a:pPr>
            <a:r>
              <a:rPr lang="en-US" sz="4000" dirty="0"/>
              <a:t>The </a:t>
            </a:r>
            <a:r>
              <a:rPr lang="en-US" sz="4000" i="1" dirty="0"/>
              <a:t>apathetic </a:t>
            </a:r>
            <a:r>
              <a:rPr lang="en-US" sz="4000" dirty="0"/>
              <a:t>students were sent to the principals office.  </a:t>
            </a:r>
          </a:p>
        </p:txBody>
      </p:sp>
    </p:spTree>
    <p:extLst>
      <p:ext uri="{BB962C8B-B14F-4D97-AF65-F5344CB8AC3E}">
        <p14:creationId xmlns:p14="http://schemas.microsoft.com/office/powerpoint/2010/main" val="2199741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4" name="Text Placeholder 3"/>
          <p:cNvSpPr>
            <a:spLocks noGrp="1"/>
          </p:cNvSpPr>
          <p:nvPr>
            <p:ph type="body" idx="1"/>
          </p:nvPr>
        </p:nvSpPr>
        <p:spPr/>
        <p:txBody>
          <a:bodyPr/>
          <a:lstStyle/>
          <a:p>
            <a:r>
              <a:rPr lang="en-US" dirty="0" smtClean="0"/>
              <a:t>Apathetic</a:t>
            </a:r>
            <a:endParaRPr lang="en-US" dirty="0"/>
          </a:p>
        </p:txBody>
      </p:sp>
      <p:sp>
        <p:nvSpPr>
          <p:cNvPr id="3" name="Content Placeholder 2"/>
          <p:cNvSpPr>
            <a:spLocks noGrp="1"/>
          </p:cNvSpPr>
          <p:nvPr>
            <p:ph sz="half" idx="2"/>
          </p:nvPr>
        </p:nvSpPr>
        <p:spPr/>
        <p:txBody>
          <a:bodyPr>
            <a:normAutofit/>
          </a:bodyPr>
          <a:lstStyle/>
          <a:p>
            <a:r>
              <a:rPr lang="en-US" sz="2800" dirty="0"/>
              <a:t>lacking interest, concern, or emotion</a:t>
            </a:r>
          </a:p>
          <a:p>
            <a:endParaRPr lang="en-US" sz="2800" dirty="0"/>
          </a:p>
          <a:p>
            <a:pPr marL="0" indent="0">
              <a:buNone/>
            </a:pPr>
            <a:endParaRPr lang="en-US" sz="2800" dirty="0"/>
          </a:p>
        </p:txBody>
      </p:sp>
      <p:sp>
        <p:nvSpPr>
          <p:cNvPr id="5" name="Text Placeholder 4"/>
          <p:cNvSpPr>
            <a:spLocks noGrp="1"/>
          </p:cNvSpPr>
          <p:nvPr>
            <p:ph type="body" sz="quarter" idx="3"/>
          </p:nvPr>
        </p:nvSpPr>
        <p:spPr/>
        <p:txBody>
          <a:bodyPr/>
          <a:lstStyle/>
          <a:p>
            <a:r>
              <a:rPr lang="en-US" dirty="0" smtClean="0"/>
              <a:t>Caustic</a:t>
            </a:r>
            <a:endParaRPr lang="en-US" dirty="0"/>
          </a:p>
        </p:txBody>
      </p:sp>
      <p:sp>
        <p:nvSpPr>
          <p:cNvPr id="6" name="Content Placeholder 5"/>
          <p:cNvSpPr>
            <a:spLocks noGrp="1"/>
          </p:cNvSpPr>
          <p:nvPr>
            <p:ph sz="quarter" idx="4"/>
          </p:nvPr>
        </p:nvSpPr>
        <p:spPr/>
        <p:txBody>
          <a:bodyPr>
            <a:normAutofit/>
          </a:bodyPr>
          <a:lstStyle/>
          <a:p>
            <a:r>
              <a:rPr lang="en-US" sz="2800" dirty="0"/>
              <a:t>harsh, stinging; sarcastic</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299" y="377190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900" y="3771900"/>
            <a:ext cx="288580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1937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126</TotalTime>
  <Words>762</Words>
  <Application>Microsoft Office PowerPoint</Application>
  <PresentationFormat>Widescreen</PresentationFormat>
  <Paragraphs>119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Century Gothic</vt:lpstr>
      <vt:lpstr>Garamond</vt:lpstr>
      <vt:lpstr>Savon</vt:lpstr>
      <vt:lpstr>Week 12 PPT</vt:lpstr>
      <vt:lpstr>Monday, Nov. 13</vt:lpstr>
      <vt:lpstr>Welcome</vt:lpstr>
      <vt:lpstr>When you finish your test……</vt:lpstr>
      <vt:lpstr>Part 1 Quiz</vt:lpstr>
      <vt:lpstr>Parts – pg. 237</vt:lpstr>
      <vt:lpstr>Week 12 - Monday</vt:lpstr>
      <vt:lpstr>Sentence Correction</vt:lpstr>
      <vt:lpstr>Vocabulary</vt:lpstr>
      <vt:lpstr>Tuesday, Nov. 14</vt:lpstr>
      <vt:lpstr>Week 12 - Tuesday</vt:lpstr>
      <vt:lpstr>Sentence Correction</vt:lpstr>
      <vt:lpstr>Vocabulary</vt:lpstr>
      <vt:lpstr>Wednesday, Nov. 15</vt:lpstr>
      <vt:lpstr>Week 12</vt:lpstr>
      <vt:lpstr>Sentence Correction</vt:lpstr>
      <vt:lpstr>Vocabulary</vt:lpstr>
      <vt:lpstr>Thursday, Nov. 16</vt:lpstr>
      <vt:lpstr>Week 12</vt:lpstr>
      <vt:lpstr>Sentence Correction</vt:lpstr>
      <vt:lpstr>Vocabulary</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12 PPT</dc:title>
  <dc:creator>Hickman, Kendra</dc:creator>
  <cp:lastModifiedBy>Hickman, Kendra</cp:lastModifiedBy>
  <cp:revision>5</cp:revision>
  <dcterms:created xsi:type="dcterms:W3CDTF">2017-10-16T15:46:00Z</dcterms:created>
  <dcterms:modified xsi:type="dcterms:W3CDTF">2017-11-10T00:03:19Z</dcterms:modified>
</cp:coreProperties>
</file>