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4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148675-F9FA-45A8-9C4B-E26B3E52E996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9E4922-354F-4C58-B2E0-F977F6C1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457200"/>
            <a:ext cx="5867400" cy="59658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Introduction to Chinua Achebe and </a:t>
            </a:r>
            <a:r>
              <a:rPr lang="en-US" sz="7200" u="sng" dirty="0" smtClean="0">
                <a:latin typeface="Bernard MT Condensed" pitchFamily="18" charset="0"/>
              </a:rPr>
              <a:t>Things Fall Apart</a:t>
            </a:r>
            <a:r>
              <a:rPr lang="en-US" sz="8000" u="sng" dirty="0" smtClean="0">
                <a:latin typeface="Bernard MT Condensed" pitchFamily="18" charset="0"/>
              </a:rPr>
              <a:t/>
            </a:r>
            <a:br>
              <a:rPr lang="en-US" sz="8000" u="sng" dirty="0" smtClean="0">
                <a:latin typeface="Bernard MT Condensed" pitchFamily="18" charset="0"/>
              </a:rPr>
            </a:br>
            <a:endParaRPr lang="en-US" sz="8000" dirty="0">
              <a:latin typeface="Bernard MT Condensed" pitchFamily="18" charset="0"/>
            </a:endParaRPr>
          </a:p>
        </p:txBody>
      </p:sp>
      <p:pic>
        <p:nvPicPr>
          <p:cNvPr id="4" name="Picture 3" descr="Chinua Achebe Things Fall A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3098584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After the arrival of the British, conflicts between villages were resolved by white governmental rules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When violence involved missionaries or bureaucrats, British soldiers would often slaughter entire villages instead of punishing guilty individuals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Africa changed from a society determined by common language and cultures to a land divided by political borders that divided it into at least 50 nation states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/>
              <a:t>Historical Context- English Colonization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The divisions split ethnic groups which led to tension and sometimes violence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British colonial rule in Nigeria lasted from 1903 to 1960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On October 1, 1960, Nigeria was granted status as a sovereign state and member of the British Commonwealth, but was still under the rule of the British monarchy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 1963 a new constitution replaced the British monarch with a Nigerian president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Colonization-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1800’s- before colonization, language &amp; geography separate African societies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Colonial Africa- Africa is divided into more the 50 nation-states with no regard to common languages or traditions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Today-Societies are no longer clear cut.  There is more opportunity for education &amp; improved means of transportation &amp; communication.  Societies have become mixed, but ethnic conflicts still sometimes lead to violence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1800’s- religion varies, but most Africans share some common beliefs and practices</a:t>
            </a:r>
          </a:p>
          <a:p>
            <a:r>
              <a:rPr lang="en-US" altLang="en-US" sz="2800" dirty="0"/>
              <a:t>Colonial Africa- Missionaries arrive and introduce Christianity; many tribesmen convert</a:t>
            </a:r>
          </a:p>
          <a:p>
            <a:r>
              <a:rPr lang="en-US" altLang="en-US" sz="2800" dirty="0"/>
              <a:t>Today-more than 25% of Africa is Christian, but traditional African religion is still practiced, as well as Islam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1800’s- Africans have their own identities and cultures; there is little interest in participating in the modern world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Colonial Africa- African children are taught European history so they can compete in the modern world; their own heritage is ignored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Today-There is a renewed interest in cultural heritage, and traditional customs are being taught to African children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modern Greek tragedy!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Follows a tragic hero, who is a great or virtuous character, destined for a downfall.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Shows Okonkwo’s hamartia, or character flaws. </a:t>
            </a:r>
          </a:p>
          <a:p>
            <a:pPr lvl="2"/>
            <a:r>
              <a:rPr lang="en-US" dirty="0" smtClean="0"/>
              <a:t>Hubris (pride)</a:t>
            </a:r>
          </a:p>
          <a:p>
            <a:pPr lvl="2"/>
            <a:r>
              <a:rPr lang="en-US" dirty="0" smtClean="0"/>
              <a:t>Ate (rashness)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These character flaws lead to </a:t>
            </a:r>
            <a:r>
              <a:rPr lang="en-US" dirty="0" err="1" smtClean="0"/>
              <a:t>peripeteia</a:t>
            </a:r>
            <a:r>
              <a:rPr lang="en-US" dirty="0" smtClean="0"/>
              <a:t>, or reversal of fortune.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Structure of </a:t>
            </a:r>
            <a:r>
              <a:rPr lang="en-US" u="sng" dirty="0" smtClean="0"/>
              <a:t>Things Fall Apart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191000" cy="5376672"/>
          </a:xfrm>
        </p:spPr>
        <p:txBody>
          <a:bodyPr>
            <a:noAutofit/>
          </a:bodyPr>
          <a:lstStyle/>
          <a:p>
            <a:r>
              <a:rPr lang="en-US" sz="1600" dirty="0" smtClean="0"/>
              <a:t>Different cultures are not necessarily unequal; this superior/inferior belief will lead to eventual tension and destruction of both cultures. </a:t>
            </a:r>
          </a:p>
          <a:p>
            <a:r>
              <a:rPr lang="en-US" sz="1600" dirty="0" smtClean="0"/>
              <a:t>Cultures are dynamic; they must be flexible and evolve with changing outside forces. </a:t>
            </a:r>
          </a:p>
          <a:p>
            <a:r>
              <a:rPr lang="en-US" sz="1600" dirty="0" smtClean="0"/>
              <a:t>Masculinity and femininity should not be viewed in very strict terms. Such cut and dry perspective does not allow a person to adapt to their surroundings. </a:t>
            </a:r>
          </a:p>
          <a:p>
            <a:r>
              <a:rPr lang="en-US" sz="1600" dirty="0" smtClean="0"/>
              <a:t>Success and failure are self-determined. We as human beings define them, in our own individual terms, as suited to our needs, values, and cultural experiences. </a:t>
            </a:r>
          </a:p>
          <a:p>
            <a:r>
              <a:rPr lang="en-US" sz="1600" dirty="0" smtClean="0"/>
              <a:t>The struggle between change and tradition</a:t>
            </a:r>
          </a:p>
          <a:p>
            <a:r>
              <a:rPr lang="en-US" sz="1600" dirty="0" smtClean="0"/>
              <a:t>The role of religion in a </a:t>
            </a:r>
            <a:r>
              <a:rPr lang="en-US" sz="1600" smtClean="0"/>
              <a:t>societal structure</a:t>
            </a:r>
            <a:endParaRPr lang="en-US" sz="1600" dirty="0"/>
          </a:p>
        </p:txBody>
      </p:sp>
      <p:pic>
        <p:nvPicPr>
          <p:cNvPr id="5" name="Content Placeholder 4" descr="Things_Fall_Apart im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0162" y="1481138"/>
            <a:ext cx="3094675" cy="45259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Themes in </a:t>
            </a:r>
            <a:r>
              <a:rPr lang="en-US" u="sng" dirty="0" smtClean="0"/>
              <a:t>Things Fall Apart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Achebe had trouble even getting it printed, at first. </a:t>
            </a:r>
          </a:p>
          <a:p>
            <a:pPr lvl="1"/>
            <a:r>
              <a:rPr lang="en-US" dirty="0" smtClean="0"/>
              <a:t>He paid for it to be printed, the business in London did not do it until his boss went and ensured its printing. </a:t>
            </a:r>
          </a:p>
          <a:p>
            <a:r>
              <a:rPr lang="en-US" dirty="0" smtClean="0"/>
              <a:t>Some agents said there was no market for African writers and literature, but Achebe kept trying. </a:t>
            </a:r>
          </a:p>
          <a:p>
            <a:r>
              <a:rPr lang="en-US" dirty="0" smtClean="0"/>
              <a:t>After this obstacle, it was published soon after and reached critical acclaim across the United States and Europe.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was the book received?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500" dirty="0" smtClean="0"/>
              <a:t>Born Albert </a:t>
            </a:r>
            <a:r>
              <a:rPr lang="en-US" sz="3500" dirty="0" err="1" smtClean="0"/>
              <a:t>Chinualumogu</a:t>
            </a:r>
            <a:r>
              <a:rPr lang="en-US" sz="3500" dirty="0" smtClean="0"/>
              <a:t> Achebe in 1930 in Nigeria</a:t>
            </a:r>
          </a:p>
          <a:p>
            <a:r>
              <a:rPr lang="en-US" sz="3500" dirty="0" smtClean="0"/>
              <a:t>Born to Ibo parents who were deeply Protestant; he was raised in the Protestant denomination</a:t>
            </a:r>
          </a:p>
          <a:p>
            <a:r>
              <a:rPr lang="en-US" sz="3500" dirty="0" smtClean="0"/>
              <a:t>Highly educated, often wrote about world religion and traditional African culture. </a:t>
            </a:r>
            <a:endParaRPr lang="en-US" sz="3500" dirty="0"/>
          </a:p>
          <a:p>
            <a:r>
              <a:rPr lang="en-US" sz="3500" dirty="0" smtClean="0"/>
              <a:t>With disappointment in his political ventures, he moved to the United States, where a car accident in 1990 left him paralyzed from the waist down. </a:t>
            </a:r>
          </a:p>
          <a:p>
            <a:r>
              <a:rPr lang="en-US" sz="3500" dirty="0" smtClean="0"/>
              <a:t>Called the “father of African literature” 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Chinua Achebe? </a:t>
            </a:r>
            <a:endParaRPr lang="en-US" dirty="0"/>
          </a:p>
        </p:txBody>
      </p:sp>
      <p:pic>
        <p:nvPicPr>
          <p:cNvPr id="6" name="Picture 5" descr="chinua ache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19200"/>
            <a:ext cx="3402064" cy="5141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important to Achebe?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Politics and African colonization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African Culture, Family, and Tradition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 wrote satirical and serious literature about waning African culture under European (British) colonization</a:t>
            </a:r>
          </a:p>
          <a:p>
            <a:r>
              <a:rPr lang="en-US" dirty="0" smtClean="0"/>
              <a:t>He critiqued the corrupt Nigerian and British governments that controlled the Ibo people</a:t>
            </a:r>
          </a:p>
          <a:p>
            <a:r>
              <a:rPr lang="en-US" dirty="0" smtClean="0"/>
              <a:t>He criticized the unstable Nigerian government. Some of his stories featured army coups initiated by sexual politics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use of the English language as a replay of African colonization</a:t>
            </a:r>
          </a:p>
          <a:p>
            <a:r>
              <a:rPr lang="en-US" dirty="0" smtClean="0"/>
              <a:t>Oral tradition, such as folk tales and songs, and verbal descriptions of life and life lessons—Achebe tried to keep alive important aspects of the Ibo culture in his writing</a:t>
            </a:r>
          </a:p>
          <a:p>
            <a:r>
              <a:rPr lang="en-US" dirty="0" smtClean="0"/>
              <a:t>Family and relationships in the light of African colonization were a large part of Achebe’s literature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animBg="1"/>
      <p:bldP spid="7" grpId="0" uiExpand="1" animBg="1"/>
      <p:bldP spid="6" grpId="0" uiExpand="1"/>
      <p:bldP spid="8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876800"/>
            <a:ext cx="8167576" cy="457200"/>
          </a:xfrm>
        </p:spPr>
        <p:txBody>
          <a:bodyPr/>
          <a:lstStyle/>
          <a:p>
            <a:r>
              <a:rPr lang="en-US" sz="4100" dirty="0" smtClean="0"/>
              <a:t>About what did Achebe write? </a:t>
            </a:r>
            <a:endParaRPr lang="en-US" sz="4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2"/>
          </p:nvPr>
        </p:nvSpPr>
        <p:spPr>
          <a:xfrm>
            <a:off x="3352800" y="5355102"/>
            <a:ext cx="5041392" cy="91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African Colonialism and Culture</a:t>
            </a:r>
            <a:endParaRPr lang="en-US" sz="20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Achebe looked at the African experience under white Christian colonialism as a “systematic emasculation of the entire African culture” (Nigerian professor Ernest N. </a:t>
            </a:r>
            <a:r>
              <a:rPr lang="en-US" dirty="0" err="1" smtClean="0"/>
              <a:t>Emenyonu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Urban development threatens African traditions.</a:t>
            </a:r>
          </a:p>
          <a:p>
            <a:r>
              <a:rPr lang="en-US" b="1" dirty="0" smtClean="0"/>
              <a:t>Important:</a:t>
            </a:r>
            <a:r>
              <a:rPr lang="en-US" dirty="0" smtClean="0"/>
              <a:t> He tries </a:t>
            </a:r>
            <a:r>
              <a:rPr lang="en-US" i="1" dirty="0" smtClean="0"/>
              <a:t>not</a:t>
            </a:r>
            <a:r>
              <a:rPr lang="en-US" dirty="0" smtClean="0"/>
              <a:t> to take a side; he remains as neutral as possible in his writing, attempting to avoid absolutes and hyperbole. 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7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876800"/>
            <a:ext cx="8167576" cy="457200"/>
          </a:xfrm>
        </p:spPr>
        <p:txBody>
          <a:bodyPr/>
          <a:lstStyle/>
          <a:p>
            <a:r>
              <a:rPr lang="en-US" sz="4100" dirty="0" smtClean="0"/>
              <a:t>About what did Achebe write? </a:t>
            </a:r>
            <a:endParaRPr lang="en-US" sz="4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2"/>
          </p:nvPr>
        </p:nvSpPr>
        <p:spPr>
          <a:xfrm>
            <a:off x="3352800" y="5355102"/>
            <a:ext cx="5041392" cy="91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Masculinity and Femininity </a:t>
            </a:r>
            <a:endParaRPr lang="en-US" sz="20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of his main characters portray a traditional, patriarchal Igbo (Ibo) society. </a:t>
            </a:r>
          </a:p>
          <a:p>
            <a:pPr lvl="1"/>
            <a:r>
              <a:rPr lang="en-US" dirty="0" smtClean="0"/>
              <a:t>Men take numerous wives</a:t>
            </a:r>
          </a:p>
          <a:p>
            <a:pPr lvl="1"/>
            <a:r>
              <a:rPr lang="en-US" dirty="0" smtClean="0"/>
              <a:t>Women are beaten regularly</a:t>
            </a:r>
          </a:p>
          <a:p>
            <a:r>
              <a:rPr lang="en-US" dirty="0" smtClean="0"/>
              <a:t>It has been argued that the presence of such masculinity is simply a description of the society from which he comes, and can be seen as an indictment of those gender roles. </a:t>
            </a:r>
          </a:p>
          <a:p>
            <a:r>
              <a:rPr lang="en-US" dirty="0" smtClean="0"/>
              <a:t>Some of his female characters represent balance, and go against the regular male character that shuns femininity as a bad thing.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7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Tells the story of </a:t>
            </a:r>
            <a:r>
              <a:rPr lang="en-US" dirty="0" err="1" smtClean="0"/>
              <a:t>Okonkwo</a:t>
            </a:r>
            <a:r>
              <a:rPr lang="en-US" dirty="0" smtClean="0"/>
              <a:t>, an overly masculine leader and wrestling champion in the fictional Nigerian village of </a:t>
            </a:r>
            <a:r>
              <a:rPr lang="en-US" dirty="0" err="1" smtClean="0"/>
              <a:t>Umuofia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Focuses on </a:t>
            </a:r>
            <a:r>
              <a:rPr lang="en-US" dirty="0" err="1" smtClean="0"/>
              <a:t>Okonkwo</a:t>
            </a:r>
            <a:r>
              <a:rPr lang="en-US" dirty="0" smtClean="0"/>
              <a:t>, his wives and children, the Igbo (Ibo) community in which he lives, and the white missionaries who attempt to introduce Christianity to the Igbo culture. </a:t>
            </a:r>
          </a:p>
          <a:p>
            <a:r>
              <a:rPr lang="en-US" dirty="0" smtClean="0"/>
              <a:t>Uses superstition and folklore to tell </a:t>
            </a:r>
            <a:r>
              <a:rPr lang="en-US" dirty="0" err="1" smtClean="0"/>
              <a:t>Okonkwo’s</a:t>
            </a:r>
            <a:r>
              <a:rPr lang="en-US" dirty="0" smtClean="0"/>
              <a:t> sad story; his life takes a wrong turn after he participates in a terrible crime in order to avoid looking effeminate.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Things Fall Apart</a:t>
            </a:r>
            <a:r>
              <a:rPr lang="en-US" dirty="0" smtClean="0"/>
              <a:t> (1958)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Story takes place in the tribal village of </a:t>
            </a:r>
            <a:r>
              <a:rPr lang="en-US" altLang="en-US" sz="2800" dirty="0" err="1"/>
              <a:t>Umoufia</a:t>
            </a:r>
            <a:r>
              <a:rPr lang="en-US" altLang="en-US" sz="2800" dirty="0"/>
              <a:t> in the late 1880’s, prior to English colonization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Ibo worship many gods who are represented by priests and priestesses within the tribe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Each individual has a personal god, or chi, that directs his actions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Ibo are a hunting and gathering society with yams as the primary crop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Context- Tribal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People in the village are grouped according to family, and the eldest male member holds the most power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Large emphasis on tribal traditions and rituals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Village concerns, including legislation, were handled by tribal councils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System encouraged hard work and the spread of wealth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In the novel, </a:t>
            </a:r>
            <a:r>
              <a:rPr lang="en-US" altLang="en-US" sz="2800" dirty="0" err="1"/>
              <a:t>Umuofia</a:t>
            </a:r>
            <a:r>
              <a:rPr lang="en-US" altLang="en-US" sz="2800" dirty="0"/>
              <a:t> is respected and feared by other villages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 Society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Christianity took its strongest hold in Africa when the majority of the missionaries arrived in the late 1800’s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Missionaries provided education and attempted to convert tribes from their “</a:t>
            </a:r>
            <a:r>
              <a:rPr lang="en-US" altLang="en-US" sz="2800" dirty="0" err="1"/>
              <a:t>heathanistic</a:t>
            </a:r>
            <a:r>
              <a:rPr lang="en-US" altLang="en-US" sz="2800" dirty="0"/>
              <a:t>” beliefs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Africans were distrustful of European Christians at first, but many eventually converted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As more members adopted European values, the clans divided and conflicts arose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/>
              <a:t>Historical Context- the spread of Christianity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E36305"/>
      </a:dk2>
      <a:lt2>
        <a:srgbClr val="FCBA8A"/>
      </a:lt2>
      <a:accent1>
        <a:srgbClr val="FF0000"/>
      </a:accent1>
      <a:accent2>
        <a:srgbClr val="FFCA0C"/>
      </a:accent2>
      <a:accent3>
        <a:srgbClr val="DE6C36"/>
      </a:accent3>
      <a:accent4>
        <a:srgbClr val="F9B639"/>
      </a:accent4>
      <a:accent5>
        <a:srgbClr val="C00000"/>
      </a:accent5>
      <a:accent6>
        <a:srgbClr val="FA8D3D"/>
      </a:accent6>
      <a:hlink>
        <a:srgbClr val="FFDE66"/>
      </a:hlink>
      <a:folHlink>
        <a:srgbClr val="FFF8E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1906</TotalTime>
  <Words>1218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Bernard MT Condensed</vt:lpstr>
      <vt:lpstr>Lucida Sans Unicode</vt:lpstr>
      <vt:lpstr>Verdana</vt:lpstr>
      <vt:lpstr>Wingdings 2</vt:lpstr>
      <vt:lpstr>Wingdings 3</vt:lpstr>
      <vt:lpstr>Concourse</vt:lpstr>
      <vt:lpstr>Introduction to Chinua Achebe and Things Fall Apart </vt:lpstr>
      <vt:lpstr>Who is Chinua Achebe? </vt:lpstr>
      <vt:lpstr>What was important to Achebe? </vt:lpstr>
      <vt:lpstr>About what did Achebe write? </vt:lpstr>
      <vt:lpstr>About what did Achebe write? </vt:lpstr>
      <vt:lpstr>Things Fall Apart (1958)</vt:lpstr>
      <vt:lpstr>Historical Context- Tribal Society</vt:lpstr>
      <vt:lpstr>Tribal Society (Continued)</vt:lpstr>
      <vt:lpstr>Historical Context- the spread of Christianity</vt:lpstr>
      <vt:lpstr>Historical Context- English Colonization</vt:lpstr>
      <vt:lpstr>Colonization- (Continued)</vt:lpstr>
      <vt:lpstr>Compare and Contrast</vt:lpstr>
      <vt:lpstr>Compare and Contrast</vt:lpstr>
      <vt:lpstr>Compare and Contrast</vt:lpstr>
      <vt:lpstr>The Structure of Things Fall Apart</vt:lpstr>
      <vt:lpstr>Themes in Things Fall Apart</vt:lpstr>
      <vt:lpstr>How was the book received?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Chinua Achebe and Things Fall Apart</dc:title>
  <dc:creator>torriek.edwards</dc:creator>
  <cp:lastModifiedBy>Hickman, Kendra</cp:lastModifiedBy>
  <cp:revision>17</cp:revision>
  <dcterms:created xsi:type="dcterms:W3CDTF">2011-09-08T21:11:40Z</dcterms:created>
  <dcterms:modified xsi:type="dcterms:W3CDTF">2018-01-02T19:10:41Z</dcterms:modified>
</cp:coreProperties>
</file>