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2" r:id="rId8"/>
    <p:sldId id="264" r:id="rId9"/>
    <p:sldId id="265" r:id="rId10"/>
    <p:sldId id="266" r:id="rId11"/>
    <p:sldId id="267" r:id="rId12"/>
    <p:sldId id="268" r:id="rId13"/>
    <p:sldId id="269" r:id="rId14"/>
    <p:sldId id="270" r:id="rId15"/>
    <p:sldId id="271" r:id="rId16"/>
    <p:sldId id="272" r:id="rId17"/>
    <p:sldId id="273" r:id="rId18"/>
    <p:sldId id="275" r:id="rId19"/>
    <p:sldId id="274" r:id="rId20"/>
    <p:sldId id="276" r:id="rId21"/>
    <p:sldId id="277" r:id="rId22"/>
    <p:sldId id="279" r:id="rId23"/>
    <p:sldId id="278"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28" autoAdjust="0"/>
    <p:restoredTop sz="94643"/>
  </p:normalViewPr>
  <p:slideViewPr>
    <p:cSldViewPr>
      <p:cViewPr varScale="1">
        <p:scale>
          <a:sx n="105" d="100"/>
          <a:sy n="105" d="100"/>
        </p:scale>
        <p:origin x="163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A8734A8-064F-425C-8E07-D3F31E7563D3}" type="datetimeFigureOut">
              <a:rPr lang="en-US" smtClean="0"/>
              <a:pPr/>
              <a:t>5/22/2018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CB4DDA7-CBFE-4EBB-A7B0-DAD6F2EBD64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8734A8-064F-425C-8E07-D3F31E7563D3}"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4DDA7-CBFE-4EBB-A7B0-DAD6F2EBD6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A8734A8-064F-425C-8E07-D3F31E7563D3}" type="datetimeFigureOut">
              <a:rPr lang="en-US" smtClean="0"/>
              <a:pPr/>
              <a:t>5/22/2018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CB4DDA7-CBFE-4EBB-A7B0-DAD6F2EBD6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A8734A8-064F-425C-8E07-D3F31E7563D3}"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CB4DDA7-CBFE-4EBB-A7B0-DAD6F2EBD64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A8734A8-064F-425C-8E07-D3F31E7563D3}" type="datetimeFigureOut">
              <a:rPr lang="en-US" smtClean="0"/>
              <a:pPr/>
              <a:t>5/22/2018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CB4DDA7-CBFE-4EBB-A7B0-DAD6F2EBD64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A8734A8-064F-425C-8E07-D3F31E7563D3}" type="datetimeFigureOut">
              <a:rPr lang="en-US" smtClean="0"/>
              <a:pPr/>
              <a:t>5/22/2018</a:t>
            </a:fld>
            <a:endParaRPr lang="en-US"/>
          </a:p>
        </p:txBody>
      </p:sp>
      <p:sp>
        <p:nvSpPr>
          <p:cNvPr id="10" name="Slide Number Placeholder 9"/>
          <p:cNvSpPr>
            <a:spLocks noGrp="1"/>
          </p:cNvSpPr>
          <p:nvPr>
            <p:ph type="sldNum" sz="quarter" idx="16"/>
          </p:nvPr>
        </p:nvSpPr>
        <p:spPr/>
        <p:txBody>
          <a:bodyPr rtlCol="0"/>
          <a:lstStyle/>
          <a:p>
            <a:fld id="{3CB4DDA7-CBFE-4EBB-A7B0-DAD6F2EBD64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A8734A8-064F-425C-8E07-D3F31E7563D3}" type="datetimeFigureOut">
              <a:rPr lang="en-US" smtClean="0"/>
              <a:pPr/>
              <a:t>5/22/2018</a:t>
            </a:fld>
            <a:endParaRPr lang="en-US"/>
          </a:p>
        </p:txBody>
      </p:sp>
      <p:sp>
        <p:nvSpPr>
          <p:cNvPr id="12" name="Slide Number Placeholder 11"/>
          <p:cNvSpPr>
            <a:spLocks noGrp="1"/>
          </p:cNvSpPr>
          <p:nvPr>
            <p:ph type="sldNum" sz="quarter" idx="16"/>
          </p:nvPr>
        </p:nvSpPr>
        <p:spPr/>
        <p:txBody>
          <a:bodyPr rtlCol="0"/>
          <a:lstStyle/>
          <a:p>
            <a:fld id="{3CB4DDA7-CBFE-4EBB-A7B0-DAD6F2EBD64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8734A8-064F-425C-8E07-D3F31E7563D3}" type="datetimeFigureOut">
              <a:rPr lang="en-US" smtClean="0"/>
              <a:pPr/>
              <a:t>5/22/2018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CB4DDA7-CBFE-4EBB-A7B0-DAD6F2EBD6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8734A8-064F-425C-8E07-D3F31E7563D3}" type="datetimeFigureOut">
              <a:rPr lang="en-US" smtClean="0"/>
              <a:pPr/>
              <a:t>5/22/2018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CB4DDA7-CBFE-4EBB-A7B0-DAD6F2EBD6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A8734A8-064F-425C-8E07-D3F31E7563D3}"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CB4DDA7-CBFE-4EBB-A7B0-DAD6F2EBD64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A8734A8-064F-425C-8E07-D3F31E7563D3}" type="datetimeFigureOut">
              <a:rPr lang="en-US" smtClean="0"/>
              <a:pPr/>
              <a:t>5/22/2018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CB4DDA7-CBFE-4EBB-A7B0-DAD6F2EBD64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A8734A8-064F-425C-8E07-D3F31E7563D3}" type="datetimeFigureOut">
              <a:rPr lang="en-US" smtClean="0"/>
              <a:pPr/>
              <a:t>5/22/2018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CB4DDA7-CBFE-4EBB-A7B0-DAD6F2EBD6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text structure</a:t>
            </a:r>
            <a:endParaRPr lang="en-US" dirty="0"/>
          </a:p>
        </p:txBody>
      </p:sp>
      <p:sp>
        <p:nvSpPr>
          <p:cNvPr id="3" name="Subtitle 2"/>
          <p:cNvSpPr>
            <a:spLocks noGrp="1"/>
          </p:cNvSpPr>
          <p:nvPr>
            <p:ph type="subTitle" idx="1"/>
          </p:nvPr>
        </p:nvSpPr>
        <p:spPr/>
        <p:txBody>
          <a:bodyPr/>
          <a:lstStyle/>
          <a:p>
            <a:r>
              <a:rPr lang="en-US" dirty="0" smtClean="0"/>
              <a:t>7-2 Communication Arts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Chronological Order</a:t>
            </a:r>
            <a:endParaRPr lang="en-US" dirty="0"/>
          </a:p>
        </p:txBody>
      </p:sp>
      <p:sp>
        <p:nvSpPr>
          <p:cNvPr id="3" name="Content Placeholder 2"/>
          <p:cNvSpPr>
            <a:spLocks noGrp="1"/>
          </p:cNvSpPr>
          <p:nvPr>
            <p:ph sz="quarter" idx="1"/>
          </p:nvPr>
        </p:nvSpPr>
        <p:spPr/>
        <p:txBody>
          <a:bodyPr/>
          <a:lstStyle/>
          <a:p>
            <a:pPr>
              <a:buNone/>
            </a:pPr>
            <a:r>
              <a:rPr lang="en-US" dirty="0" smtClean="0"/>
              <a:t>Jack and Jill ran up the hill to fetch a pail of water. Jack fell down and broke his crown and Jill came tumbling after.</a:t>
            </a:r>
          </a:p>
        </p:txBody>
      </p:sp>
      <p:pic>
        <p:nvPicPr>
          <p:cNvPr id="2050" name="Picture 2"/>
          <p:cNvPicPr>
            <a:picLocks noChangeAspect="1" noChangeArrowheads="1"/>
          </p:cNvPicPr>
          <p:nvPr/>
        </p:nvPicPr>
        <p:blipFill>
          <a:blip r:embed="rId2" cstate="print"/>
          <a:srcRect/>
          <a:stretch>
            <a:fillRect/>
          </a:stretch>
        </p:blipFill>
        <p:spPr bwMode="auto">
          <a:xfrm>
            <a:off x="5486400" y="3581400"/>
            <a:ext cx="2209800" cy="2066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Chronological Order</a:t>
            </a:r>
            <a:endParaRPr lang="en-US" dirty="0"/>
          </a:p>
        </p:txBody>
      </p:sp>
      <p:sp>
        <p:nvSpPr>
          <p:cNvPr id="3" name="Content Placeholder 2"/>
          <p:cNvSpPr>
            <a:spLocks noGrp="1"/>
          </p:cNvSpPr>
          <p:nvPr>
            <p:ph sz="quarter" idx="1"/>
          </p:nvPr>
        </p:nvSpPr>
        <p:spPr/>
        <p:txBody>
          <a:bodyPr/>
          <a:lstStyle/>
          <a:p>
            <a:r>
              <a:rPr lang="en-US" dirty="0" smtClean="0"/>
              <a:t>Re-write the example so that it is not in chronological order.</a:t>
            </a:r>
          </a:p>
          <a:p>
            <a:r>
              <a:rPr lang="en-US" dirty="0" smtClean="0"/>
              <a:t>Do not make up your own sentences! Just rearrange the sentences!</a:t>
            </a:r>
          </a:p>
          <a:p>
            <a:r>
              <a:rPr lang="en-US" dirty="0" smtClean="0"/>
              <a:t>Jack and Jill ran up the hill to fetch a pail of water. Jack fell down and broke his crown and Jill came tumbling after.</a:t>
            </a:r>
          </a:p>
          <a:p>
            <a:r>
              <a:rPr lang="en-US" dirty="0" smtClean="0"/>
              <a:t>You have three minutes.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Chronological Order</a:t>
            </a:r>
            <a:endParaRPr lang="en-US" dirty="0"/>
          </a:p>
        </p:txBody>
      </p:sp>
      <p:sp>
        <p:nvSpPr>
          <p:cNvPr id="3" name="Content Placeholder 2"/>
          <p:cNvSpPr>
            <a:spLocks noGrp="1"/>
          </p:cNvSpPr>
          <p:nvPr>
            <p:ph sz="quarter" idx="1"/>
          </p:nvPr>
        </p:nvSpPr>
        <p:spPr/>
        <p:txBody>
          <a:bodyPr/>
          <a:lstStyle/>
          <a:p>
            <a:r>
              <a:rPr lang="en-US" dirty="0" smtClean="0"/>
              <a:t>Share your version with your neighbor.</a:t>
            </a:r>
          </a:p>
          <a:p>
            <a:r>
              <a:rPr lang="en-US" dirty="0" smtClean="0"/>
              <a:t>Do either of your versions make sense?</a:t>
            </a:r>
          </a:p>
          <a:p>
            <a:r>
              <a:rPr lang="en-US" dirty="0" smtClean="0"/>
              <a:t>Why is chronological order so important?</a:t>
            </a:r>
          </a:p>
          <a:p>
            <a:r>
              <a:rPr lang="en-US" dirty="0" smtClean="0"/>
              <a:t>You have two minutes to discuss.</a:t>
            </a:r>
          </a:p>
          <a:p>
            <a:r>
              <a:rPr lang="en-US" dirty="0" smtClean="0"/>
              <a:t>Be prepared to share your responses.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and Contrast</a:t>
            </a:r>
            <a:endParaRPr lang="en-US" dirty="0"/>
          </a:p>
        </p:txBody>
      </p:sp>
      <p:sp>
        <p:nvSpPr>
          <p:cNvPr id="3" name="Content Placeholder 2"/>
          <p:cNvSpPr>
            <a:spLocks noGrp="1"/>
          </p:cNvSpPr>
          <p:nvPr>
            <p:ph sz="quarter" idx="1"/>
          </p:nvPr>
        </p:nvSpPr>
        <p:spPr/>
        <p:txBody>
          <a:bodyPr/>
          <a:lstStyle/>
          <a:p>
            <a:r>
              <a:rPr lang="en-US" u="sng" dirty="0" smtClean="0"/>
              <a:t>Two</a:t>
            </a:r>
            <a:r>
              <a:rPr lang="en-US" dirty="0" smtClean="0"/>
              <a:t> or more things are described</a:t>
            </a:r>
          </a:p>
          <a:p>
            <a:r>
              <a:rPr lang="en-US" dirty="0" smtClean="0"/>
              <a:t>Their </a:t>
            </a:r>
            <a:r>
              <a:rPr lang="en-US" u="sng" dirty="0" smtClean="0"/>
              <a:t>similarities</a:t>
            </a:r>
            <a:r>
              <a:rPr lang="en-US" dirty="0" smtClean="0"/>
              <a:t> and </a:t>
            </a:r>
            <a:r>
              <a:rPr lang="en-US" u="sng" dirty="0" smtClean="0"/>
              <a:t>differences</a:t>
            </a:r>
            <a:r>
              <a:rPr lang="en-US" dirty="0" smtClean="0"/>
              <a:t> are discussed/analyzed.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and Contrast</a:t>
            </a:r>
            <a:endParaRPr lang="en-US" dirty="0"/>
          </a:p>
        </p:txBody>
      </p:sp>
      <p:sp>
        <p:nvSpPr>
          <p:cNvPr id="5" name="Content Placeholder 4"/>
          <p:cNvSpPr>
            <a:spLocks noGrp="1"/>
          </p:cNvSpPr>
          <p:nvPr>
            <p:ph sz="quarter" idx="1"/>
          </p:nvPr>
        </p:nvSpPr>
        <p:spPr/>
        <p:txBody>
          <a:bodyPr/>
          <a:lstStyle/>
          <a:p>
            <a:r>
              <a:rPr lang="en-US" dirty="0" smtClean="0"/>
              <a:t>Using a Venn Diagram (illustrated below), we’ll compare and contrast the UNC </a:t>
            </a:r>
            <a:r>
              <a:rPr lang="en-US" dirty="0" err="1" smtClean="0"/>
              <a:t>Tarheels</a:t>
            </a:r>
            <a:r>
              <a:rPr lang="en-US" dirty="0" smtClean="0"/>
              <a:t> and </a:t>
            </a:r>
            <a:r>
              <a:rPr lang="en-US" dirty="0" err="1" smtClean="0"/>
              <a:t>Dook</a:t>
            </a:r>
            <a:r>
              <a:rPr lang="en-US" dirty="0" smtClean="0"/>
              <a:t>.</a:t>
            </a:r>
          </a:p>
          <a:p>
            <a:r>
              <a:rPr lang="en-US" dirty="0" smtClean="0"/>
              <a:t>We will only be using facts—not opinions!</a:t>
            </a:r>
          </a:p>
          <a:p>
            <a:r>
              <a:rPr lang="en-US" dirty="0" smtClean="0"/>
              <a:t>For example, we can discuss their locations, mascots, division, team colors, etc.</a:t>
            </a:r>
          </a:p>
          <a:p>
            <a:endParaRPr lang="en-US" dirty="0"/>
          </a:p>
        </p:txBody>
      </p:sp>
      <p:pic>
        <p:nvPicPr>
          <p:cNvPr id="6" name="Content Placeholder 3"/>
          <p:cNvPicPr>
            <a:picLocks noChangeAspect="1" noChangeArrowheads="1"/>
          </p:cNvPicPr>
          <p:nvPr/>
        </p:nvPicPr>
        <p:blipFill>
          <a:blip r:embed="rId2" cstate="print"/>
          <a:srcRect/>
          <a:stretch>
            <a:fillRect/>
          </a:stretch>
        </p:blipFill>
        <p:spPr bwMode="auto">
          <a:xfrm>
            <a:off x="3352800" y="4495800"/>
            <a:ext cx="2322534" cy="1695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and Contrast</a:t>
            </a:r>
            <a:endParaRPr lang="en-US" dirty="0"/>
          </a:p>
        </p:txBody>
      </p:sp>
      <p:sp>
        <p:nvSpPr>
          <p:cNvPr id="5" name="Content Placeholder 4"/>
          <p:cNvSpPr>
            <a:spLocks noGrp="1"/>
          </p:cNvSpPr>
          <p:nvPr>
            <p:ph sz="quarter" idx="1"/>
          </p:nvPr>
        </p:nvSpPr>
        <p:spPr/>
        <p:txBody>
          <a:bodyPr/>
          <a:lstStyle/>
          <a:p>
            <a:r>
              <a:rPr lang="en-US" dirty="0" smtClean="0"/>
              <a:t>Differences</a:t>
            </a:r>
            <a:endParaRPr lang="en-US" dirty="0"/>
          </a:p>
        </p:txBody>
      </p:sp>
      <p:sp>
        <p:nvSpPr>
          <p:cNvPr id="6" name="Oval 5"/>
          <p:cNvSpPr/>
          <p:nvPr/>
        </p:nvSpPr>
        <p:spPr>
          <a:xfrm>
            <a:off x="1752600" y="2209800"/>
            <a:ext cx="2819400" cy="30480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Duke</a:t>
            </a:r>
          </a:p>
          <a:p>
            <a:pPr algn="ctr"/>
            <a:endParaRPr lang="en-US" dirty="0"/>
          </a:p>
          <a:p>
            <a:pPr algn="ctr"/>
            <a:r>
              <a:rPr lang="en-US" dirty="0" smtClean="0"/>
              <a:t>-Durham, NC</a:t>
            </a:r>
          </a:p>
          <a:p>
            <a:pPr algn="ctr"/>
            <a:r>
              <a:rPr lang="en-US" dirty="0" smtClean="0"/>
              <a:t>-Duke blue/ white</a:t>
            </a:r>
          </a:p>
          <a:p>
            <a:pPr algn="ctr"/>
            <a:r>
              <a:rPr lang="en-US" dirty="0" smtClean="0"/>
              <a:t>-Blue Devil</a:t>
            </a:r>
          </a:p>
          <a:p>
            <a:pPr algn="ctr"/>
            <a:r>
              <a:rPr lang="en-US" dirty="0" smtClean="0"/>
              <a:t>-Private</a:t>
            </a:r>
          </a:p>
          <a:p>
            <a:pPr algn="ctr"/>
            <a:r>
              <a:rPr lang="en-US" dirty="0" smtClean="0"/>
              <a:t>-Tuition: </a:t>
            </a:r>
            <a:r>
              <a:rPr lang="en-US" dirty="0"/>
              <a:t>$53,744</a:t>
            </a:r>
            <a:endParaRPr lang="en-US" dirty="0" smtClean="0"/>
          </a:p>
        </p:txBody>
      </p:sp>
      <p:sp>
        <p:nvSpPr>
          <p:cNvPr id="7" name="Oval 6"/>
          <p:cNvSpPr/>
          <p:nvPr/>
        </p:nvSpPr>
        <p:spPr>
          <a:xfrm>
            <a:off x="4111752" y="2209800"/>
            <a:ext cx="3200400" cy="32766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UNC</a:t>
            </a:r>
          </a:p>
          <a:p>
            <a:pPr algn="ctr"/>
            <a:endParaRPr lang="en-US" dirty="0" smtClean="0"/>
          </a:p>
          <a:p>
            <a:pPr algn="ctr"/>
            <a:r>
              <a:rPr lang="en-US" dirty="0" smtClean="0"/>
              <a:t>Chapel Hill, NC</a:t>
            </a:r>
          </a:p>
          <a:p>
            <a:pPr algn="ctr"/>
            <a:r>
              <a:rPr lang="en-US" dirty="0" smtClean="0"/>
              <a:t>-Carolina blue/ white</a:t>
            </a:r>
          </a:p>
          <a:p>
            <a:pPr algn="ctr"/>
            <a:r>
              <a:rPr lang="en-US" dirty="0" smtClean="0"/>
              <a:t>-Rameses</a:t>
            </a:r>
            <a:endParaRPr lang="en-US" dirty="0"/>
          </a:p>
          <a:p>
            <a:pPr algn="ctr"/>
            <a:r>
              <a:rPr lang="en-US" dirty="0" smtClean="0"/>
              <a:t>-Public</a:t>
            </a:r>
          </a:p>
          <a:p>
            <a:r>
              <a:rPr lang="en-US" sz="1200" dirty="0" smtClean="0"/>
              <a:t>- Tuition $</a:t>
            </a:r>
            <a:r>
              <a:rPr lang="en-US" sz="1200" dirty="0"/>
              <a:t>34,588 (out-of-state)</a:t>
            </a:r>
          </a:p>
          <a:p>
            <a:r>
              <a:rPr lang="en-US" sz="1200" dirty="0"/>
              <a:t>$9,005 (in-state)</a:t>
            </a:r>
          </a:p>
          <a:p>
            <a:pPr algn="ctr"/>
            <a:endParaRPr lang="en-US" dirty="0" smtClean="0"/>
          </a:p>
          <a:p>
            <a:pPr algn="ctr"/>
            <a:endParaRPr lang="en-US" dirty="0" smtClean="0"/>
          </a:p>
          <a:p>
            <a:pPr algn="ctr"/>
            <a:endParaRPr lang="en-US" dirty="0"/>
          </a:p>
        </p:txBody>
      </p:sp>
      <p:pic>
        <p:nvPicPr>
          <p:cNvPr id="1026" name="Picture 2" descr="Image result for duk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723900"/>
            <a:ext cx="2895600" cy="16281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and Contrast</a:t>
            </a:r>
            <a:endParaRPr lang="en-US" dirty="0"/>
          </a:p>
        </p:txBody>
      </p:sp>
      <p:sp>
        <p:nvSpPr>
          <p:cNvPr id="3" name="Content Placeholder 2"/>
          <p:cNvSpPr>
            <a:spLocks noGrp="1"/>
          </p:cNvSpPr>
          <p:nvPr>
            <p:ph sz="quarter" idx="1"/>
          </p:nvPr>
        </p:nvSpPr>
        <p:spPr/>
        <p:txBody>
          <a:bodyPr/>
          <a:lstStyle/>
          <a:p>
            <a:r>
              <a:rPr lang="en-US" dirty="0" smtClean="0"/>
              <a:t>Similarities</a:t>
            </a:r>
          </a:p>
          <a:p>
            <a:r>
              <a:rPr lang="en-US" dirty="0" smtClean="0"/>
              <a:t>With a neighbor, develop a list of three similarities between UNC and Duke.</a:t>
            </a:r>
          </a:p>
          <a:p>
            <a:r>
              <a:rPr lang="en-US" dirty="0" smtClean="0"/>
              <a:t>Take 1 minute for this activity.</a:t>
            </a:r>
          </a:p>
          <a:p>
            <a:r>
              <a:rPr lang="en-US" dirty="0" smtClean="0"/>
              <a:t>Be prepared to share your answers.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Importance</a:t>
            </a:r>
            <a:endParaRPr lang="en-US" dirty="0"/>
          </a:p>
        </p:txBody>
      </p:sp>
      <p:sp>
        <p:nvSpPr>
          <p:cNvPr id="3" name="Content Placeholder 2"/>
          <p:cNvSpPr>
            <a:spLocks noGrp="1"/>
          </p:cNvSpPr>
          <p:nvPr>
            <p:ph sz="quarter" idx="1"/>
          </p:nvPr>
        </p:nvSpPr>
        <p:spPr/>
        <p:txBody>
          <a:bodyPr/>
          <a:lstStyle/>
          <a:p>
            <a:r>
              <a:rPr lang="en-US" dirty="0" smtClean="0"/>
              <a:t>Information is expressed as a hierarchy or in </a:t>
            </a:r>
            <a:r>
              <a:rPr lang="en-US" u="sng" dirty="0" smtClean="0"/>
              <a:t>priority</a:t>
            </a:r>
          </a:p>
          <a:p>
            <a:r>
              <a:rPr lang="en-US" dirty="0" smtClean="0"/>
              <a:t>Either least </a:t>
            </a:r>
            <a:r>
              <a:rPr lang="en-US" u="sng" dirty="0" smtClean="0"/>
              <a:t>important </a:t>
            </a:r>
            <a:r>
              <a:rPr lang="en-US" dirty="0" smtClean="0"/>
              <a:t>to </a:t>
            </a:r>
            <a:r>
              <a:rPr lang="en-US" u="sng" dirty="0" smtClean="0"/>
              <a:t>most </a:t>
            </a:r>
            <a:r>
              <a:rPr lang="en-US" dirty="0" smtClean="0"/>
              <a:t>important or vice versa (Most important to least)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Importance</a:t>
            </a:r>
            <a:endParaRPr lang="en-US" dirty="0"/>
          </a:p>
        </p:txBody>
      </p:sp>
      <p:sp>
        <p:nvSpPr>
          <p:cNvPr id="3" name="Content Placeholder 2"/>
          <p:cNvSpPr>
            <a:spLocks noGrp="1"/>
          </p:cNvSpPr>
          <p:nvPr>
            <p:ph sz="quarter" idx="1"/>
          </p:nvPr>
        </p:nvSpPr>
        <p:spPr/>
        <p:txBody>
          <a:bodyPr/>
          <a:lstStyle/>
          <a:p>
            <a:r>
              <a:rPr lang="en-US" dirty="0" smtClean="0"/>
              <a:t>Read the next slide and then decide with your neighbor what are the least and most horrible things you could do on a date.</a:t>
            </a:r>
          </a:p>
          <a:p>
            <a:r>
              <a:rPr lang="en-US" dirty="0" smtClean="0"/>
              <a:t>You have 3 minutes.  </a:t>
            </a:r>
          </a:p>
          <a:p>
            <a:r>
              <a:rPr lang="en-US" dirty="0" smtClean="0"/>
              <a:t>Be prepared to share your ideas.</a:t>
            </a:r>
            <a:endParaRPr lang="en-US" dirty="0"/>
          </a:p>
        </p:txBody>
      </p:sp>
      <p:pic>
        <p:nvPicPr>
          <p:cNvPr id="7171" name="Picture 3"/>
          <p:cNvPicPr>
            <a:picLocks noChangeAspect="1" noChangeArrowheads="1"/>
          </p:cNvPicPr>
          <p:nvPr/>
        </p:nvPicPr>
        <p:blipFill>
          <a:blip r:embed="rId2" cstate="print"/>
          <a:srcRect/>
          <a:stretch>
            <a:fillRect/>
          </a:stretch>
        </p:blipFill>
        <p:spPr bwMode="auto">
          <a:xfrm>
            <a:off x="6324600" y="2819400"/>
            <a:ext cx="2514600" cy="1819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Importance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Here are the three worst things that you can do on a date.  First, you could tell jokes that aren’t funny and laugh really hard to yourself.  This will make you look bad.  Worse though, you could anger your date.  One bad “joke” may cause your date to yell at you, thus ruining the evening.  But the worst thing that you can do is to appear slovenly.  By not showering and properly grooming, you may disgust your date, and this is the worst thing that you can do.</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text structure?</a:t>
            </a:r>
            <a:endParaRPr lang="en-US" dirty="0"/>
          </a:p>
        </p:txBody>
      </p:sp>
      <p:sp>
        <p:nvSpPr>
          <p:cNvPr id="3" name="Content Placeholder 2"/>
          <p:cNvSpPr>
            <a:spLocks noGrp="1"/>
          </p:cNvSpPr>
          <p:nvPr>
            <p:ph sz="quarter" idx="1"/>
          </p:nvPr>
        </p:nvSpPr>
        <p:spPr/>
        <p:txBody>
          <a:bodyPr/>
          <a:lstStyle/>
          <a:p>
            <a:r>
              <a:rPr lang="en-US" dirty="0" smtClean="0"/>
              <a:t>Text structure is how </a:t>
            </a:r>
            <a:r>
              <a:rPr lang="en-US" u="sng" dirty="0" smtClean="0"/>
              <a:t>information </a:t>
            </a:r>
            <a:r>
              <a:rPr lang="en-US" dirty="0" smtClean="0"/>
              <a:t>is </a:t>
            </a:r>
            <a:r>
              <a:rPr lang="en-US" u="sng" dirty="0" smtClean="0"/>
              <a:t>organized</a:t>
            </a:r>
            <a:r>
              <a:rPr lang="en-US" dirty="0" smtClean="0"/>
              <a:t> in a passage</a:t>
            </a:r>
          </a:p>
          <a:p>
            <a:r>
              <a:rPr lang="en-US" dirty="0" smtClean="0"/>
              <a:t>The structure can </a:t>
            </a:r>
            <a:r>
              <a:rPr lang="en-US" u="sng" dirty="0" smtClean="0"/>
              <a:t>change</a:t>
            </a:r>
            <a:r>
              <a:rPr lang="en-US" dirty="0" smtClean="0"/>
              <a:t> multiple (many) times in a passage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Importance</a:t>
            </a:r>
            <a:endParaRPr lang="en-US" dirty="0"/>
          </a:p>
        </p:txBody>
      </p:sp>
      <p:sp>
        <p:nvSpPr>
          <p:cNvPr id="3" name="Content Placeholder 2"/>
          <p:cNvSpPr>
            <a:spLocks noGrp="1"/>
          </p:cNvSpPr>
          <p:nvPr>
            <p:ph sz="quarter" idx="1"/>
          </p:nvPr>
        </p:nvSpPr>
        <p:spPr/>
        <p:txBody>
          <a:bodyPr/>
          <a:lstStyle/>
          <a:p>
            <a:r>
              <a:rPr lang="en-US" dirty="0" smtClean="0"/>
              <a:t>What are the least and worst things you could do on a date?</a:t>
            </a:r>
          </a:p>
          <a:p>
            <a:r>
              <a:rPr lang="en-US" dirty="0" smtClean="0"/>
              <a:t>Least:</a:t>
            </a:r>
          </a:p>
          <a:p>
            <a:pPr lvl="1"/>
            <a:r>
              <a:rPr lang="en-US" dirty="0" smtClean="0"/>
              <a:t>Tell really bad jokes.</a:t>
            </a:r>
          </a:p>
          <a:p>
            <a:r>
              <a:rPr lang="en-US" dirty="0" smtClean="0"/>
              <a:t>Worst:</a:t>
            </a:r>
          </a:p>
          <a:p>
            <a:pPr lvl="1"/>
            <a:r>
              <a:rPr lang="en-US" dirty="0" smtClean="0"/>
              <a:t>Don’t shower before the date.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and Solution</a:t>
            </a:r>
            <a:endParaRPr lang="en-US" dirty="0"/>
          </a:p>
        </p:txBody>
      </p:sp>
      <p:sp>
        <p:nvSpPr>
          <p:cNvPr id="3" name="Content Placeholder 2"/>
          <p:cNvSpPr>
            <a:spLocks noGrp="1"/>
          </p:cNvSpPr>
          <p:nvPr>
            <p:ph sz="quarter" idx="1"/>
          </p:nvPr>
        </p:nvSpPr>
        <p:spPr/>
        <p:txBody>
          <a:bodyPr/>
          <a:lstStyle/>
          <a:p>
            <a:r>
              <a:rPr lang="en-US" dirty="0" smtClean="0"/>
              <a:t>A </a:t>
            </a:r>
            <a:r>
              <a:rPr lang="en-US" u="sng" dirty="0" smtClean="0"/>
              <a:t>problem </a:t>
            </a:r>
            <a:r>
              <a:rPr lang="en-US" dirty="0" smtClean="0"/>
              <a:t>is described and a response or </a:t>
            </a:r>
            <a:r>
              <a:rPr lang="en-US" u="sng" dirty="0" smtClean="0"/>
              <a:t>solution </a:t>
            </a:r>
            <a:r>
              <a:rPr lang="en-US" dirty="0" smtClean="0"/>
              <a:t>is proposed or </a:t>
            </a:r>
            <a:r>
              <a:rPr lang="en-US" u="sng" dirty="0" smtClean="0"/>
              <a:t>explained</a:t>
            </a:r>
            <a:r>
              <a:rPr lang="en-US" dirty="0" smtClean="0"/>
              <a:t>.</a:t>
            </a:r>
          </a:p>
          <a:p>
            <a:endParaRPr lang="en-US" dirty="0"/>
          </a:p>
        </p:txBody>
      </p:sp>
      <p:pic>
        <p:nvPicPr>
          <p:cNvPr id="8194" name="Picture 2"/>
          <p:cNvPicPr>
            <a:picLocks noChangeAspect="1" noChangeArrowheads="1"/>
          </p:cNvPicPr>
          <p:nvPr/>
        </p:nvPicPr>
        <p:blipFill>
          <a:blip r:embed="rId2" cstate="print"/>
          <a:srcRect/>
          <a:stretch>
            <a:fillRect/>
          </a:stretch>
        </p:blipFill>
        <p:spPr bwMode="auto">
          <a:xfrm>
            <a:off x="6019799" y="3124200"/>
            <a:ext cx="2830089"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and Solution</a:t>
            </a:r>
            <a:endParaRPr lang="en-US" dirty="0"/>
          </a:p>
        </p:txBody>
      </p:sp>
      <p:sp>
        <p:nvSpPr>
          <p:cNvPr id="3" name="Content Placeholder 2"/>
          <p:cNvSpPr>
            <a:spLocks noGrp="1"/>
          </p:cNvSpPr>
          <p:nvPr>
            <p:ph sz="quarter" idx="1"/>
          </p:nvPr>
        </p:nvSpPr>
        <p:spPr/>
        <p:txBody>
          <a:bodyPr/>
          <a:lstStyle/>
          <a:p>
            <a:r>
              <a:rPr lang="en-US" dirty="0" smtClean="0"/>
              <a:t>Read the following passage.</a:t>
            </a:r>
          </a:p>
          <a:p>
            <a:r>
              <a:rPr lang="en-US" dirty="0" smtClean="0"/>
              <a:t>Identify the problem and solution with your neighbor.</a:t>
            </a:r>
          </a:p>
          <a:p>
            <a:r>
              <a:rPr lang="en-US" dirty="0" smtClean="0"/>
              <a:t>Write down your answers on a scrap piece of paper.</a:t>
            </a:r>
          </a:p>
          <a:p>
            <a:r>
              <a:rPr lang="en-US" dirty="0" smtClean="0"/>
              <a:t>You will have 2 and a half minutes.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and Solution</a:t>
            </a:r>
            <a:endParaRPr lang="en-US" dirty="0"/>
          </a:p>
        </p:txBody>
      </p:sp>
      <p:sp>
        <p:nvSpPr>
          <p:cNvPr id="3" name="Content Placeholder 2"/>
          <p:cNvSpPr>
            <a:spLocks noGrp="1"/>
          </p:cNvSpPr>
          <p:nvPr>
            <p:ph sz="quarter" idx="1"/>
          </p:nvPr>
        </p:nvSpPr>
        <p:spPr/>
        <p:txBody>
          <a:bodyPr/>
          <a:lstStyle/>
          <a:p>
            <a:r>
              <a:rPr lang="en-US" dirty="0" smtClean="0"/>
              <a:t>The volume in the hallway after lunch is an increasing problem.  Loud students in the hallway disrupt the learning of those in class.  Therefore, the teachers should enact a silent hallway policy to protect the learning of all students.</a:t>
            </a: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6096000" y="4191000"/>
            <a:ext cx="214312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and Solution</a:t>
            </a:r>
            <a:endParaRPr lang="en-US" dirty="0"/>
          </a:p>
        </p:txBody>
      </p:sp>
      <p:sp>
        <p:nvSpPr>
          <p:cNvPr id="3" name="Content Placeholder 2"/>
          <p:cNvSpPr>
            <a:spLocks noGrp="1"/>
          </p:cNvSpPr>
          <p:nvPr>
            <p:ph sz="quarter" idx="1"/>
          </p:nvPr>
        </p:nvSpPr>
        <p:spPr/>
        <p:txBody>
          <a:bodyPr/>
          <a:lstStyle/>
          <a:p>
            <a:r>
              <a:rPr lang="en-US" dirty="0" smtClean="0"/>
              <a:t>What’s the problem?</a:t>
            </a:r>
          </a:p>
          <a:p>
            <a:pPr lvl="1"/>
            <a:r>
              <a:rPr lang="en-US" dirty="0" smtClean="0"/>
              <a:t>Students are too loud in the hallways.</a:t>
            </a:r>
          </a:p>
          <a:p>
            <a:r>
              <a:rPr lang="en-US" dirty="0" smtClean="0"/>
              <a:t>What’s the solution?</a:t>
            </a:r>
          </a:p>
          <a:p>
            <a:pPr lvl="1"/>
            <a:r>
              <a:rPr lang="en-US" dirty="0" smtClean="0"/>
              <a:t>Teachers should enact a silent hallway policy.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Sequence/Process </a:t>
            </a:r>
            <a:endParaRPr lang="en-US" dirty="0"/>
          </a:p>
        </p:txBody>
      </p:sp>
      <p:sp>
        <p:nvSpPr>
          <p:cNvPr id="3" name="Content Placeholder 2"/>
          <p:cNvSpPr>
            <a:spLocks noGrp="1"/>
          </p:cNvSpPr>
          <p:nvPr>
            <p:ph sz="quarter" idx="1"/>
          </p:nvPr>
        </p:nvSpPr>
        <p:spPr/>
        <p:txBody>
          <a:bodyPr/>
          <a:lstStyle/>
          <a:p>
            <a:r>
              <a:rPr lang="en-US" dirty="0" smtClean="0"/>
              <a:t>Information is organized in </a:t>
            </a:r>
            <a:r>
              <a:rPr lang="en-US" u="sng" dirty="0" smtClean="0"/>
              <a:t>steps.</a:t>
            </a:r>
            <a:endParaRPr lang="en-US" b="1" dirty="0" smtClean="0"/>
          </a:p>
          <a:p>
            <a:r>
              <a:rPr lang="en-US" dirty="0" smtClean="0"/>
              <a:t>A process is explained.</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214881" y="2629929"/>
            <a:ext cx="4423919" cy="33136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Sequence/Process</a:t>
            </a:r>
            <a:endParaRPr lang="en-US" dirty="0"/>
          </a:p>
        </p:txBody>
      </p:sp>
      <p:sp>
        <p:nvSpPr>
          <p:cNvPr id="3" name="Content Placeholder 2"/>
          <p:cNvSpPr>
            <a:spLocks noGrp="1"/>
          </p:cNvSpPr>
          <p:nvPr>
            <p:ph sz="quarter" idx="1"/>
          </p:nvPr>
        </p:nvSpPr>
        <p:spPr/>
        <p:txBody>
          <a:bodyPr/>
          <a:lstStyle/>
          <a:p>
            <a:r>
              <a:rPr lang="en-US" dirty="0" smtClean="0"/>
              <a:t>Take out a piece of paper for this activity.</a:t>
            </a:r>
          </a:p>
          <a:p>
            <a:r>
              <a:rPr lang="en-US" dirty="0" smtClean="0"/>
              <a:t>Activity:</a:t>
            </a:r>
          </a:p>
          <a:p>
            <a:pPr lvl="1"/>
            <a:r>
              <a:rPr lang="en-US" dirty="0" smtClean="0"/>
              <a:t>Marvin the Martian has just landed in Spring Grove, PA. Marvin is rather hungry and really wants to eat a bowl of cereal with milk, but he doesn’t know how!  Write out each step Marvin must take to properly prepare and eat a bowl of cereal.</a:t>
            </a:r>
          </a:p>
          <a:p>
            <a:pPr lvl="1"/>
            <a:r>
              <a:rPr lang="en-US" dirty="0" smtClean="0"/>
              <a:t>*You will have 2 minutes to write out these steps!</a:t>
            </a:r>
          </a:p>
          <a:p>
            <a:pPr lvl="1"/>
            <a:r>
              <a:rPr lang="en-US" dirty="0" smtClean="0"/>
              <a:t>Be prepared to share your answers.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Sequence/Process </a:t>
            </a:r>
            <a:endParaRPr lang="en-US" dirty="0"/>
          </a:p>
        </p:txBody>
      </p:sp>
      <p:sp>
        <p:nvSpPr>
          <p:cNvPr id="3" name="Content Placeholder 2"/>
          <p:cNvSpPr>
            <a:spLocks noGrp="1"/>
          </p:cNvSpPr>
          <p:nvPr>
            <p:ph sz="quarter" idx="1"/>
          </p:nvPr>
        </p:nvSpPr>
        <p:spPr/>
        <p:txBody>
          <a:bodyPr>
            <a:normAutofit fontScale="92500" lnSpcReduction="10000"/>
          </a:bodyPr>
          <a:lstStyle/>
          <a:p>
            <a:pPr marL="514350" indent="-514350">
              <a:buFont typeface="+mj-lt"/>
              <a:buAutoNum type="arabicPeriod"/>
            </a:pPr>
            <a:r>
              <a:rPr lang="en-US" dirty="0" smtClean="0"/>
              <a:t>Get a clean bowl from the cabinet.</a:t>
            </a:r>
          </a:p>
          <a:p>
            <a:pPr marL="514350" indent="-514350">
              <a:buFont typeface="+mj-lt"/>
              <a:buAutoNum type="arabicPeriod"/>
            </a:pPr>
            <a:r>
              <a:rPr lang="en-US" dirty="0" smtClean="0"/>
              <a:t>Take out a clean spoon from the utensil drawer.</a:t>
            </a:r>
          </a:p>
          <a:p>
            <a:pPr marL="514350" indent="-514350">
              <a:buFont typeface="+mj-lt"/>
              <a:buAutoNum type="arabicPeriod"/>
            </a:pPr>
            <a:r>
              <a:rPr lang="en-US" dirty="0" smtClean="0"/>
              <a:t>Pick the cereal you want.</a:t>
            </a:r>
          </a:p>
          <a:p>
            <a:pPr marL="514350" indent="-514350">
              <a:buFont typeface="+mj-lt"/>
              <a:buAutoNum type="arabicPeriod"/>
            </a:pPr>
            <a:r>
              <a:rPr lang="en-US" dirty="0" smtClean="0"/>
              <a:t>Retrieve the milk from the refrigerator.</a:t>
            </a:r>
          </a:p>
          <a:p>
            <a:pPr marL="514350" indent="-514350">
              <a:buFont typeface="+mj-lt"/>
              <a:buAutoNum type="arabicPeriod"/>
            </a:pPr>
            <a:r>
              <a:rPr lang="en-US" dirty="0" smtClean="0"/>
              <a:t>Pour the cereal into the bowl, but don’t fill it up all the way!</a:t>
            </a:r>
          </a:p>
          <a:p>
            <a:pPr marL="514350" indent="-514350">
              <a:buFont typeface="+mj-lt"/>
              <a:buAutoNum type="arabicPeriod"/>
            </a:pPr>
            <a:r>
              <a:rPr lang="en-US" dirty="0" smtClean="0"/>
              <a:t>Pour the milk into the cereal, but don’t pour too much!</a:t>
            </a:r>
          </a:p>
          <a:p>
            <a:pPr marL="514350" indent="-514350">
              <a:buFont typeface="+mj-lt"/>
              <a:buAutoNum type="arabicPeriod"/>
            </a:pPr>
            <a:r>
              <a:rPr lang="en-US" dirty="0" smtClean="0"/>
              <a:t>Use the spoon to scoop out the cereal and milk and bring it to your mouth.</a:t>
            </a:r>
          </a:p>
          <a:p>
            <a:pPr marL="514350" indent="-514350">
              <a:buFont typeface="+mj-lt"/>
              <a:buAutoNum type="arabicPeriod"/>
            </a:pPr>
            <a:r>
              <a:rPr lang="en-US" dirty="0" smtClean="0"/>
              <a:t>Chew, swallow, repeat until the cereal is gone!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Sequence/Process</a:t>
            </a:r>
            <a:endParaRPr lang="en-US"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2743200" y="2286000"/>
            <a:ext cx="2632075" cy="3701355"/>
          </a:xfrm>
          <a:prstGeom prst="rect">
            <a:avLst/>
          </a:prstGeom>
          <a:noFill/>
          <a:ln w="9525">
            <a:noFill/>
            <a:miter lim="800000"/>
            <a:headEnd/>
            <a:tailEnd/>
          </a:ln>
        </p:spPr>
      </p:pic>
      <p:sp>
        <p:nvSpPr>
          <p:cNvPr id="5" name="Oval Callout 4"/>
          <p:cNvSpPr/>
          <p:nvPr/>
        </p:nvSpPr>
        <p:spPr>
          <a:xfrm>
            <a:off x="4648200" y="2514600"/>
            <a:ext cx="1828800" cy="1219200"/>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Thank you, earthlings!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Spatial/Descriptive</a:t>
            </a:r>
            <a:endParaRPr lang="en-US" dirty="0"/>
          </a:p>
        </p:txBody>
      </p:sp>
      <p:sp>
        <p:nvSpPr>
          <p:cNvPr id="3" name="Content Placeholder 2"/>
          <p:cNvSpPr>
            <a:spLocks noGrp="1"/>
          </p:cNvSpPr>
          <p:nvPr>
            <p:ph sz="quarter" idx="1"/>
          </p:nvPr>
        </p:nvSpPr>
        <p:spPr/>
        <p:txBody>
          <a:bodyPr/>
          <a:lstStyle/>
          <a:p>
            <a:r>
              <a:rPr lang="en-US" dirty="0" smtClean="0"/>
              <a:t>Information is organized in order of </a:t>
            </a:r>
            <a:r>
              <a:rPr lang="en-US" u="sng" dirty="0" smtClean="0"/>
              <a:t>space</a:t>
            </a:r>
            <a:r>
              <a:rPr lang="en-US" dirty="0" smtClean="0"/>
              <a:t> (top to </a:t>
            </a:r>
            <a:r>
              <a:rPr lang="en-US" u="sng" dirty="0" smtClean="0"/>
              <a:t>bottom</a:t>
            </a:r>
            <a:r>
              <a:rPr lang="en-US" dirty="0" smtClean="0"/>
              <a:t>, left to </a:t>
            </a:r>
            <a:r>
              <a:rPr lang="en-US" u="sng" dirty="0" smtClean="0"/>
              <a:t>right</a:t>
            </a:r>
            <a:r>
              <a:rPr lang="en-US" dirty="0" smtClean="0"/>
              <a:t>).</a:t>
            </a:r>
          </a:p>
          <a:p>
            <a:r>
              <a:rPr lang="en-US" dirty="0" smtClean="0"/>
              <a:t>Example:</a:t>
            </a:r>
          </a:p>
          <a:p>
            <a:pPr lvl="1"/>
            <a:r>
              <a:rPr lang="en-US" dirty="0" smtClean="0"/>
              <a:t>When you walk into my living room, my sofa and a bookcase is to your </a:t>
            </a:r>
            <a:r>
              <a:rPr lang="en-US" i="1" u="sng" dirty="0" smtClean="0"/>
              <a:t>right</a:t>
            </a:r>
            <a:r>
              <a:rPr lang="en-US" dirty="0" smtClean="0"/>
              <a:t>.  To your</a:t>
            </a:r>
            <a:r>
              <a:rPr lang="en-US" u="sng" dirty="0" smtClean="0"/>
              <a:t> </a:t>
            </a:r>
            <a:r>
              <a:rPr lang="en-US" i="1" u="sng" dirty="0" smtClean="0"/>
              <a:t>left</a:t>
            </a:r>
            <a:r>
              <a:rPr lang="en-US" u="sng" dirty="0" smtClean="0"/>
              <a:t> </a:t>
            </a:r>
            <a:r>
              <a:rPr lang="en-US" dirty="0" smtClean="0"/>
              <a:t>are the stairs leading to the second floor. The second bookcase is directly in</a:t>
            </a:r>
            <a:r>
              <a:rPr lang="en-US" u="sng" dirty="0" smtClean="0"/>
              <a:t> </a:t>
            </a:r>
            <a:r>
              <a:rPr lang="en-US" i="1" u="sng" dirty="0" smtClean="0"/>
              <a:t>front</a:t>
            </a:r>
            <a:r>
              <a:rPr lang="en-US" u="sng" dirty="0" smtClean="0"/>
              <a:t> </a:t>
            </a:r>
            <a:r>
              <a:rPr lang="en-US" dirty="0" smtClean="0"/>
              <a:t>of you.  On </a:t>
            </a:r>
            <a:r>
              <a:rPr lang="en-US" i="1" u="sng" dirty="0" smtClean="0"/>
              <a:t>top</a:t>
            </a:r>
            <a:r>
              <a:rPr lang="en-US" i="1" dirty="0" smtClean="0"/>
              <a:t> </a:t>
            </a:r>
            <a:r>
              <a:rPr lang="en-US" dirty="0" smtClean="0"/>
              <a:t>of the second bookcase is my navy teddy bear.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Text Structure</a:t>
            </a:r>
            <a:endParaRPr lang="en-US" dirty="0"/>
          </a:p>
        </p:txBody>
      </p:sp>
      <p:sp>
        <p:nvSpPr>
          <p:cNvPr id="3" name="Content Placeholder 2"/>
          <p:cNvSpPr>
            <a:spLocks noGrp="1"/>
          </p:cNvSpPr>
          <p:nvPr>
            <p:ph sz="quarter" idx="1"/>
          </p:nvPr>
        </p:nvSpPr>
        <p:spPr/>
        <p:txBody>
          <a:bodyPr/>
          <a:lstStyle/>
          <a:p>
            <a:r>
              <a:rPr lang="en-US" dirty="0" smtClean="0"/>
              <a:t>There are seven (7) common types of text structure: </a:t>
            </a:r>
          </a:p>
          <a:p>
            <a:pPr lvl="1"/>
            <a:r>
              <a:rPr lang="en-US" dirty="0" smtClean="0"/>
              <a:t>Cause and </a:t>
            </a:r>
            <a:r>
              <a:rPr lang="en-US" u="sng" dirty="0" smtClean="0"/>
              <a:t>Effect</a:t>
            </a:r>
          </a:p>
          <a:p>
            <a:pPr lvl="1"/>
            <a:r>
              <a:rPr lang="en-US" u="sng" dirty="0" smtClean="0"/>
              <a:t>Chronological</a:t>
            </a:r>
            <a:r>
              <a:rPr lang="en-US" dirty="0" smtClean="0"/>
              <a:t> Order</a:t>
            </a:r>
          </a:p>
          <a:p>
            <a:pPr lvl="1"/>
            <a:r>
              <a:rPr lang="en-US" u="sng" dirty="0" smtClean="0"/>
              <a:t>Compare</a:t>
            </a:r>
            <a:r>
              <a:rPr lang="en-US" dirty="0" smtClean="0"/>
              <a:t> and Contrast</a:t>
            </a:r>
          </a:p>
          <a:p>
            <a:pPr lvl="1"/>
            <a:r>
              <a:rPr lang="en-US" dirty="0" smtClean="0"/>
              <a:t>Order of </a:t>
            </a:r>
            <a:r>
              <a:rPr lang="en-US" u="sng" dirty="0" smtClean="0"/>
              <a:t>Importance</a:t>
            </a:r>
          </a:p>
          <a:p>
            <a:pPr lvl="1"/>
            <a:r>
              <a:rPr lang="en-US" dirty="0" smtClean="0"/>
              <a:t>Problem and </a:t>
            </a:r>
            <a:r>
              <a:rPr lang="en-US" u="sng" dirty="0" smtClean="0"/>
              <a:t>Solution</a:t>
            </a:r>
          </a:p>
          <a:p>
            <a:pPr lvl="1"/>
            <a:r>
              <a:rPr lang="en-US" u="sng" dirty="0" smtClean="0"/>
              <a:t>Sequence</a:t>
            </a:r>
            <a:r>
              <a:rPr lang="en-US" dirty="0" smtClean="0"/>
              <a:t>/Process</a:t>
            </a:r>
          </a:p>
          <a:p>
            <a:pPr lvl="1"/>
            <a:r>
              <a:rPr lang="en-US" u="sng" dirty="0" smtClean="0"/>
              <a:t>Spatial</a:t>
            </a:r>
            <a:r>
              <a:rPr lang="en-US" dirty="0" smtClean="0"/>
              <a:t>/Descriptive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Spatial/Descriptive</a:t>
            </a:r>
            <a:endParaRPr lang="en-US" dirty="0"/>
          </a:p>
        </p:txBody>
      </p:sp>
      <p:sp>
        <p:nvSpPr>
          <p:cNvPr id="3" name="Content Placeholder 2"/>
          <p:cNvSpPr>
            <a:spLocks noGrp="1"/>
          </p:cNvSpPr>
          <p:nvPr>
            <p:ph sz="quarter" idx="1"/>
          </p:nvPr>
        </p:nvSpPr>
        <p:spPr/>
        <p:txBody>
          <a:bodyPr/>
          <a:lstStyle/>
          <a:p>
            <a:r>
              <a:rPr lang="en-US" dirty="0" smtClean="0"/>
              <a:t>Now it’s your turn!</a:t>
            </a:r>
          </a:p>
          <a:p>
            <a:r>
              <a:rPr lang="en-US" dirty="0" smtClean="0"/>
              <a:t>Using spatial (space) clues, write a description of your living room.</a:t>
            </a:r>
          </a:p>
          <a:p>
            <a:r>
              <a:rPr lang="en-US" dirty="0" smtClean="0"/>
              <a:t>Be prepared to share your responses.</a:t>
            </a:r>
          </a:p>
          <a:p>
            <a:r>
              <a:rPr lang="en-US" dirty="0" smtClean="0"/>
              <a:t>You have 2 minutes to complete your descriptions.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Spatial/Descriptive</a:t>
            </a:r>
            <a:endParaRPr lang="en-US" dirty="0"/>
          </a:p>
        </p:txBody>
      </p:sp>
      <p:sp>
        <p:nvSpPr>
          <p:cNvPr id="3" name="Content Placeholder 2"/>
          <p:cNvSpPr>
            <a:spLocks noGrp="1"/>
          </p:cNvSpPr>
          <p:nvPr>
            <p:ph sz="quarter" idx="1"/>
          </p:nvPr>
        </p:nvSpPr>
        <p:spPr/>
        <p:txBody>
          <a:bodyPr/>
          <a:lstStyle/>
          <a:p>
            <a:r>
              <a:rPr lang="en-US" dirty="0" smtClean="0"/>
              <a:t>Before we share with the class, share your description with your neighbor.</a:t>
            </a:r>
          </a:p>
          <a:p>
            <a:r>
              <a:rPr lang="en-US" dirty="0" smtClean="0"/>
              <a:t>You have one minute.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sz="quarter" idx="1"/>
          </p:nvPr>
        </p:nvSpPr>
        <p:spPr/>
        <p:txBody>
          <a:bodyPr/>
          <a:lstStyle/>
          <a:p>
            <a:r>
              <a:rPr lang="en-US" dirty="0" smtClean="0"/>
              <a:t>Write your own piece – at least </a:t>
            </a:r>
            <a:r>
              <a:rPr lang="en-US" dirty="0" smtClean="0"/>
              <a:t>five sentences long, that features a text structure we learned about today. </a:t>
            </a:r>
          </a:p>
          <a:p>
            <a:endParaRPr lang="en-US" dirty="0"/>
          </a:p>
          <a:p>
            <a:r>
              <a:rPr lang="en-US" dirty="0" smtClean="0"/>
              <a:t>Write the structure </a:t>
            </a:r>
            <a:r>
              <a:rPr lang="en-US" smtClean="0"/>
              <a:t>you chose below.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quarter" idx="1"/>
          </p:nvPr>
        </p:nvSpPr>
        <p:spPr/>
        <p:txBody>
          <a:bodyPr/>
          <a:lstStyle/>
          <a:p>
            <a:r>
              <a:rPr lang="en-US" dirty="0" smtClean="0"/>
              <a:t>With your neighbor, answer these questions:</a:t>
            </a:r>
          </a:p>
          <a:p>
            <a:pPr lvl="1"/>
            <a:r>
              <a:rPr lang="en-US" dirty="0" smtClean="0"/>
              <a:t>What is text structure?</a:t>
            </a:r>
          </a:p>
          <a:p>
            <a:pPr lvl="1"/>
            <a:r>
              <a:rPr lang="en-US" dirty="0" smtClean="0"/>
              <a:t>How many types of text structure exist?</a:t>
            </a:r>
          </a:p>
          <a:p>
            <a:pPr lvl="1"/>
            <a:r>
              <a:rPr lang="en-US" dirty="0" smtClean="0"/>
              <a:t>Pick two and describe them.</a:t>
            </a:r>
          </a:p>
          <a:p>
            <a:pPr lvl="2"/>
            <a:r>
              <a:rPr lang="en-US" dirty="0" smtClean="0"/>
              <a:t>You have 1 minute and 30 seconds to discuss.</a:t>
            </a:r>
          </a:p>
          <a:p>
            <a:pPr lvl="2"/>
            <a:r>
              <a:rPr lang="en-US" dirty="0" smtClean="0"/>
              <a:t>Be prepared to share your responses!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and Effect</a:t>
            </a:r>
            <a:endParaRPr lang="en-US" dirty="0"/>
          </a:p>
        </p:txBody>
      </p:sp>
      <p:sp>
        <p:nvSpPr>
          <p:cNvPr id="3" name="Content Placeholder 2"/>
          <p:cNvSpPr>
            <a:spLocks noGrp="1"/>
          </p:cNvSpPr>
          <p:nvPr>
            <p:ph sz="quarter" idx="1"/>
          </p:nvPr>
        </p:nvSpPr>
        <p:spPr/>
        <p:txBody>
          <a:bodyPr/>
          <a:lstStyle/>
          <a:p>
            <a:r>
              <a:rPr lang="en-US" dirty="0" smtClean="0"/>
              <a:t>The </a:t>
            </a:r>
            <a:r>
              <a:rPr lang="en-US" u="sng" dirty="0" smtClean="0"/>
              <a:t>results</a:t>
            </a:r>
            <a:r>
              <a:rPr lang="en-US" dirty="0" smtClean="0"/>
              <a:t> of something are </a:t>
            </a:r>
            <a:r>
              <a:rPr lang="en-US" u="sng" dirty="0" smtClean="0"/>
              <a:t>explained</a:t>
            </a:r>
            <a:r>
              <a:rPr lang="en-US" dirty="0" smtClean="0"/>
              <a:t>.</a:t>
            </a:r>
          </a:p>
          <a:p>
            <a:r>
              <a:rPr lang="en-US" dirty="0" smtClean="0"/>
              <a:t>What is a cause?</a:t>
            </a:r>
          </a:p>
          <a:p>
            <a:pPr lvl="1"/>
            <a:r>
              <a:rPr lang="en-US" dirty="0" smtClean="0"/>
              <a:t>Something that gives </a:t>
            </a:r>
            <a:r>
              <a:rPr lang="en-US" u="sng" dirty="0" smtClean="0"/>
              <a:t>rise</a:t>
            </a:r>
            <a:r>
              <a:rPr lang="en-US" dirty="0" smtClean="0"/>
              <a:t> to an action</a:t>
            </a:r>
          </a:p>
          <a:p>
            <a:r>
              <a:rPr lang="en-US" dirty="0" smtClean="0"/>
              <a:t>What is an effect?</a:t>
            </a:r>
          </a:p>
          <a:p>
            <a:pPr lvl="1"/>
            <a:r>
              <a:rPr lang="en-US" dirty="0" smtClean="0"/>
              <a:t>A result of an </a:t>
            </a:r>
            <a:r>
              <a:rPr lang="en-US" u="sng" dirty="0" smtClean="0"/>
              <a:t>action</a:t>
            </a:r>
          </a:p>
        </p:txBody>
      </p:sp>
      <p:pic>
        <p:nvPicPr>
          <p:cNvPr id="5123" name="Picture 3"/>
          <p:cNvPicPr>
            <a:picLocks noChangeAspect="1" noChangeArrowheads="1"/>
          </p:cNvPicPr>
          <p:nvPr/>
        </p:nvPicPr>
        <p:blipFill>
          <a:blip r:embed="rId2" cstate="print"/>
          <a:srcRect/>
          <a:stretch>
            <a:fillRect/>
          </a:stretch>
        </p:blipFill>
        <p:spPr bwMode="auto">
          <a:xfrm>
            <a:off x="6248400" y="4114800"/>
            <a:ext cx="214312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and Effect </a:t>
            </a:r>
            <a:endParaRPr lang="en-US" dirty="0"/>
          </a:p>
        </p:txBody>
      </p:sp>
      <p:sp>
        <p:nvSpPr>
          <p:cNvPr id="3" name="Content Placeholder 2"/>
          <p:cNvSpPr>
            <a:spLocks noGrp="1"/>
          </p:cNvSpPr>
          <p:nvPr>
            <p:ph sz="quarter" idx="1"/>
          </p:nvPr>
        </p:nvSpPr>
        <p:spPr/>
        <p:txBody>
          <a:bodyPr/>
          <a:lstStyle/>
          <a:p>
            <a:r>
              <a:rPr lang="en-US" dirty="0" smtClean="0"/>
              <a:t>Example:</a:t>
            </a:r>
          </a:p>
          <a:p>
            <a:pPr lvl="1"/>
            <a:r>
              <a:rPr lang="en-US" dirty="0" smtClean="0"/>
              <a:t>Becky Smith was invited to go to see “Breaking Dawn” with a group of her friends.  Becky’s mom told her she could see the movie, but only if she cleaned her room and washed the dishes.  Becky was so focused on picking out the perfect outfit that she forgot about her mom’s rule. Because Becky did not do her chores, she was not allowed to go the movie.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and Effect</a:t>
            </a:r>
            <a:endParaRPr lang="en-US" dirty="0"/>
          </a:p>
        </p:txBody>
      </p:sp>
      <p:sp>
        <p:nvSpPr>
          <p:cNvPr id="3" name="Content Placeholder 2"/>
          <p:cNvSpPr>
            <a:spLocks noGrp="1"/>
          </p:cNvSpPr>
          <p:nvPr>
            <p:ph sz="quarter" idx="1"/>
          </p:nvPr>
        </p:nvSpPr>
        <p:spPr/>
        <p:txBody>
          <a:bodyPr>
            <a:normAutofit/>
          </a:bodyPr>
          <a:lstStyle/>
          <a:p>
            <a:r>
              <a:rPr lang="en-US" dirty="0" smtClean="0"/>
              <a:t>With a neighbor, identify the effect in the passage.</a:t>
            </a:r>
          </a:p>
          <a:p>
            <a:r>
              <a:rPr lang="en-US" dirty="0" smtClean="0"/>
              <a:t>You have 45 seconds.</a:t>
            </a:r>
          </a:p>
          <a:p>
            <a:pPr marL="320040" lvl="1" indent="-320040">
              <a:spcBef>
                <a:spcPts val="700"/>
              </a:spcBef>
              <a:buClr>
                <a:schemeClr val="accent2"/>
              </a:buClr>
              <a:buSzPct val="60000"/>
              <a:buFont typeface="Wingdings"/>
              <a:buChar char=""/>
            </a:pPr>
            <a:r>
              <a:rPr lang="en-US" dirty="0" smtClean="0"/>
              <a:t>Becky Smith was invited to go to see “Breaking Dawn” with a group of her friends.  Becky’s mom told her she could see the movie, but only if she cleaned her room and washed the dishes.  Becky was so focused on picking out the perfect outfit that she forgot about her mom’s rule. Because Becky did not do her chores, she was not allowed to go the movie.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and Effect</a:t>
            </a:r>
            <a:endParaRPr lang="en-US" dirty="0"/>
          </a:p>
        </p:txBody>
      </p:sp>
      <p:sp>
        <p:nvSpPr>
          <p:cNvPr id="3" name="Content Placeholder 2"/>
          <p:cNvSpPr>
            <a:spLocks noGrp="1"/>
          </p:cNvSpPr>
          <p:nvPr>
            <p:ph sz="quarter" idx="1"/>
          </p:nvPr>
        </p:nvSpPr>
        <p:spPr/>
        <p:txBody>
          <a:bodyPr/>
          <a:lstStyle/>
          <a:p>
            <a:r>
              <a:rPr lang="en-US" dirty="0" smtClean="0"/>
              <a:t>Cause</a:t>
            </a:r>
          </a:p>
          <a:p>
            <a:pPr lvl="1"/>
            <a:r>
              <a:rPr lang="en-US" dirty="0" smtClean="0"/>
              <a:t>Becky did not do her chores.</a:t>
            </a:r>
          </a:p>
          <a:p>
            <a:r>
              <a:rPr lang="en-US" dirty="0" smtClean="0"/>
              <a:t>Effect</a:t>
            </a:r>
          </a:p>
          <a:p>
            <a:pPr lvl="1"/>
            <a:r>
              <a:rPr lang="en-US" dirty="0" smtClean="0"/>
              <a:t>Becky was not allowed to go to the movie.</a:t>
            </a:r>
          </a:p>
          <a:p>
            <a:pPr lvl="1">
              <a:buNone/>
            </a:pP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533400" y="4114800"/>
            <a:ext cx="2162175" cy="2114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Chronological Order</a:t>
            </a:r>
            <a:endParaRPr lang="en-US" dirty="0"/>
          </a:p>
        </p:txBody>
      </p:sp>
      <p:sp>
        <p:nvSpPr>
          <p:cNvPr id="3" name="Content Placeholder 2"/>
          <p:cNvSpPr>
            <a:spLocks noGrp="1"/>
          </p:cNvSpPr>
          <p:nvPr>
            <p:ph sz="quarter" idx="1"/>
          </p:nvPr>
        </p:nvSpPr>
        <p:spPr/>
        <p:txBody>
          <a:bodyPr/>
          <a:lstStyle/>
          <a:p>
            <a:r>
              <a:rPr lang="en-US" dirty="0" smtClean="0"/>
              <a:t>Information is </a:t>
            </a:r>
            <a:r>
              <a:rPr lang="en-US" u="sng" dirty="0" smtClean="0"/>
              <a:t>organized </a:t>
            </a:r>
            <a:r>
              <a:rPr lang="en-US" dirty="0" smtClean="0"/>
              <a:t>in order of </a:t>
            </a:r>
            <a:r>
              <a:rPr lang="en-US" u="sng" dirty="0" smtClean="0"/>
              <a:t>time</a:t>
            </a:r>
            <a:r>
              <a:rPr lang="en-US" dirty="0" smtClean="0"/>
              <a:t>.</a:t>
            </a:r>
          </a:p>
          <a:p>
            <a:endParaRPr lang="en-US" dirty="0" smtClean="0"/>
          </a:p>
          <a:p>
            <a:pPr>
              <a:buNone/>
            </a:pPr>
            <a:endParaRPr lang="en-US" dirty="0"/>
          </a:p>
        </p:txBody>
      </p:sp>
      <p:pic>
        <p:nvPicPr>
          <p:cNvPr id="1029" name="Picture 5"/>
          <p:cNvPicPr>
            <a:picLocks noChangeAspect="1" noChangeArrowheads="1"/>
          </p:cNvPicPr>
          <p:nvPr/>
        </p:nvPicPr>
        <p:blipFill>
          <a:blip r:embed="rId2" cstate="print"/>
          <a:srcRect/>
          <a:stretch>
            <a:fillRect/>
          </a:stretch>
        </p:blipFill>
        <p:spPr bwMode="auto">
          <a:xfrm>
            <a:off x="3529013" y="2333624"/>
            <a:ext cx="2421545" cy="2543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247</TotalTime>
  <Words>1211</Words>
  <Application>Microsoft Office PowerPoint</Application>
  <PresentationFormat>On-screen Show (4:3)</PresentationFormat>
  <Paragraphs>149</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Tw Cen MT</vt:lpstr>
      <vt:lpstr>Wingdings</vt:lpstr>
      <vt:lpstr>Wingdings 2</vt:lpstr>
      <vt:lpstr>Median</vt:lpstr>
      <vt:lpstr>text structure</vt:lpstr>
      <vt:lpstr>What is text structure?</vt:lpstr>
      <vt:lpstr>Types of Text Structure</vt:lpstr>
      <vt:lpstr>Review</vt:lpstr>
      <vt:lpstr>Cause and Effect</vt:lpstr>
      <vt:lpstr>Cause and Effect </vt:lpstr>
      <vt:lpstr>Cause and Effect</vt:lpstr>
      <vt:lpstr>Cause and Effect</vt:lpstr>
      <vt:lpstr>Chronological Order</vt:lpstr>
      <vt:lpstr>Chronological Order</vt:lpstr>
      <vt:lpstr>Chronological Order</vt:lpstr>
      <vt:lpstr>Chronological Order</vt:lpstr>
      <vt:lpstr>Compare and Contrast</vt:lpstr>
      <vt:lpstr>Compare and Contrast</vt:lpstr>
      <vt:lpstr>Compare and Contrast</vt:lpstr>
      <vt:lpstr>Compare and Contrast</vt:lpstr>
      <vt:lpstr>Order of Importance</vt:lpstr>
      <vt:lpstr>Order of Importance</vt:lpstr>
      <vt:lpstr>Order of Importance</vt:lpstr>
      <vt:lpstr>Order of Importance</vt:lpstr>
      <vt:lpstr>Problem and Solution</vt:lpstr>
      <vt:lpstr>Problem and Solution</vt:lpstr>
      <vt:lpstr>Problem and Solution</vt:lpstr>
      <vt:lpstr>Problem and Solution</vt:lpstr>
      <vt:lpstr>Sequence/Process </vt:lpstr>
      <vt:lpstr>Sequence/Process</vt:lpstr>
      <vt:lpstr>Sequence/Process </vt:lpstr>
      <vt:lpstr>Sequence/Process</vt:lpstr>
      <vt:lpstr>Spatial/Descriptive</vt:lpstr>
      <vt:lpstr>Spatial/Descriptive</vt:lpstr>
      <vt:lpstr>Spatial/Descriptive</vt:lpstr>
      <vt:lpstr>Closure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text structure</dc:title>
  <dc:creator>Dax</dc:creator>
  <cp:lastModifiedBy>Hickman, Kendra</cp:lastModifiedBy>
  <cp:revision>30</cp:revision>
  <dcterms:created xsi:type="dcterms:W3CDTF">2012-02-04T16:48:23Z</dcterms:created>
  <dcterms:modified xsi:type="dcterms:W3CDTF">2018-05-22T20:15:14Z</dcterms:modified>
</cp:coreProperties>
</file>