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6"/>
  </p:handoutMasterIdLst>
  <p:sldIdLst>
    <p:sldId id="256" r:id="rId2"/>
    <p:sldId id="257" r:id="rId3"/>
    <p:sldId id="258" r:id="rId4"/>
    <p:sldId id="259"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111" d="100"/>
          <a:sy n="111" d="100"/>
        </p:scale>
        <p:origin x="2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617BB5C-FFB9-4596-84AC-92FF09637164}" type="datetimeFigureOut">
              <a:rPr lang="en-US" smtClean="0"/>
              <a:t>5/1/2018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B9AA38-D70D-442B-A943-80A284E92150}" type="slidenum">
              <a:rPr lang="en-US" smtClean="0"/>
              <a:t>‹#›</a:t>
            </a:fld>
            <a:endParaRPr lang="en-US"/>
          </a:p>
        </p:txBody>
      </p:sp>
    </p:spTree>
    <p:extLst>
      <p:ext uri="{BB962C8B-B14F-4D97-AF65-F5344CB8AC3E}">
        <p14:creationId xmlns:p14="http://schemas.microsoft.com/office/powerpoint/2010/main" val="9261667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Symbols in Siddhartha</a:t>
            </a:r>
            <a:endParaRPr lang="en-US" dirty="0"/>
          </a:p>
        </p:txBody>
      </p:sp>
      <p:sp>
        <p:nvSpPr>
          <p:cNvPr id="3" name="Subtitle 2"/>
          <p:cNvSpPr>
            <a:spLocks noGrp="1"/>
          </p:cNvSpPr>
          <p:nvPr>
            <p:ph type="subTitle" idx="1"/>
          </p:nvPr>
        </p:nvSpPr>
        <p:spPr/>
        <p:txBody>
          <a:bodyPr/>
          <a:lstStyle/>
          <a:p>
            <a:r>
              <a:rPr lang="en-US" dirty="0" smtClean="0"/>
              <a:t>Hickman, Jones, MacDonald</a:t>
            </a:r>
            <a:endParaRPr lang="en-US" dirty="0"/>
          </a:p>
        </p:txBody>
      </p:sp>
    </p:spTree>
    <p:extLst>
      <p:ext uri="{BB962C8B-B14F-4D97-AF65-F5344CB8AC3E}">
        <p14:creationId xmlns:p14="http://schemas.microsoft.com/office/powerpoint/2010/main" val="298837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6005" y="320775"/>
            <a:ext cx="8911687" cy="1280890"/>
          </a:xfrm>
        </p:spPr>
        <p:txBody>
          <a:bodyPr>
            <a:normAutofit/>
          </a:bodyPr>
          <a:lstStyle/>
          <a:p>
            <a:pPr algn="ctr"/>
            <a:r>
              <a:rPr lang="en-US" sz="6600" dirty="0" smtClean="0"/>
              <a:t>Symbol Analysis</a:t>
            </a:r>
            <a:endParaRPr lang="en-US" sz="6600" dirty="0"/>
          </a:p>
        </p:txBody>
      </p:sp>
      <p:sp>
        <p:nvSpPr>
          <p:cNvPr id="3" name="Content Placeholder 2"/>
          <p:cNvSpPr>
            <a:spLocks noGrp="1"/>
          </p:cNvSpPr>
          <p:nvPr>
            <p:ph sz="half" idx="1"/>
          </p:nvPr>
        </p:nvSpPr>
        <p:spPr>
          <a:xfrm>
            <a:off x="1008572" y="2351850"/>
            <a:ext cx="4313864" cy="3777622"/>
          </a:xfrm>
        </p:spPr>
        <p:txBody>
          <a:bodyPr>
            <a:normAutofit lnSpcReduction="10000"/>
          </a:bodyPr>
          <a:lstStyle/>
          <a:p>
            <a:pPr lvl="1"/>
            <a:r>
              <a:rPr lang="en-US" sz="2400" dirty="0" smtClean="0"/>
              <a:t>Buddha’s smile</a:t>
            </a:r>
          </a:p>
          <a:p>
            <a:pPr lvl="1"/>
            <a:r>
              <a:rPr lang="en-US" sz="2400" dirty="0"/>
              <a:t>Caged Bird</a:t>
            </a:r>
          </a:p>
          <a:p>
            <a:pPr lvl="1"/>
            <a:r>
              <a:rPr lang="en-US" sz="2400" dirty="0" smtClean="0"/>
              <a:t>Kamala’s lips</a:t>
            </a:r>
          </a:p>
          <a:p>
            <a:pPr lvl="1"/>
            <a:r>
              <a:rPr lang="en-US" sz="2400" dirty="0"/>
              <a:t>Groves</a:t>
            </a:r>
          </a:p>
          <a:p>
            <a:pPr lvl="2"/>
            <a:r>
              <a:rPr lang="en-US" sz="2000" dirty="0" err="1"/>
              <a:t>Jetavana</a:t>
            </a:r>
            <a:endParaRPr lang="en-US" sz="2000" dirty="0"/>
          </a:p>
          <a:p>
            <a:pPr lvl="2"/>
            <a:r>
              <a:rPr lang="en-US" sz="2000" dirty="0"/>
              <a:t>Kamala’s </a:t>
            </a:r>
          </a:p>
          <a:p>
            <a:pPr lvl="1"/>
            <a:r>
              <a:rPr lang="en-US" sz="2400" dirty="0" smtClean="0"/>
              <a:t>River</a:t>
            </a:r>
          </a:p>
          <a:p>
            <a:pPr lvl="1"/>
            <a:r>
              <a:rPr lang="en-US" sz="2400" dirty="0" smtClean="0"/>
              <a:t>Snake</a:t>
            </a:r>
            <a:endParaRPr lang="en-US" sz="2400" dirty="0"/>
          </a:p>
        </p:txBody>
      </p:sp>
      <p:pic>
        <p:nvPicPr>
          <p:cNvPr id="7" name="Picture 6"/>
          <p:cNvPicPr>
            <a:picLocks noChangeAspect="1"/>
          </p:cNvPicPr>
          <p:nvPr/>
        </p:nvPicPr>
        <p:blipFill rotWithShape="1">
          <a:blip r:embed="rId2"/>
          <a:srcRect r="14048"/>
          <a:stretch/>
        </p:blipFill>
        <p:spPr>
          <a:xfrm>
            <a:off x="10237078" y="0"/>
            <a:ext cx="1954922" cy="2720561"/>
          </a:xfrm>
          <a:prstGeom prst="rect">
            <a:avLst/>
          </a:prstGeom>
          <a:ln>
            <a:noFill/>
          </a:ln>
          <a:effectLst>
            <a:softEdge rad="112500"/>
          </a:effectLst>
        </p:spPr>
      </p:pic>
      <p:sp>
        <p:nvSpPr>
          <p:cNvPr id="5" name="Content Placeholder 4"/>
          <p:cNvSpPr>
            <a:spLocks noGrp="1"/>
          </p:cNvSpPr>
          <p:nvPr>
            <p:ph sz="half" idx="2"/>
          </p:nvPr>
        </p:nvSpPr>
        <p:spPr>
          <a:xfrm>
            <a:off x="4560413" y="2363017"/>
            <a:ext cx="7354254" cy="3777622"/>
          </a:xfrm>
        </p:spPr>
        <p:txBody>
          <a:bodyPr>
            <a:noAutofit/>
          </a:bodyPr>
          <a:lstStyle/>
          <a:p>
            <a:r>
              <a:rPr lang="en-US" sz="2400" dirty="0" smtClean="0"/>
              <a:t>Directions:</a:t>
            </a:r>
          </a:p>
          <a:p>
            <a:r>
              <a:rPr lang="en-US" sz="2400" dirty="0" smtClean="0"/>
              <a:t>On a </a:t>
            </a:r>
            <a:r>
              <a:rPr lang="en-US" sz="2400" dirty="0" smtClean="0"/>
              <a:t>piece of poster paper, divide into 6 sections. You are in groups no larger than 4. </a:t>
            </a:r>
            <a:endParaRPr lang="en-US" sz="2400" dirty="0" smtClean="0"/>
          </a:p>
          <a:p>
            <a:r>
              <a:rPr lang="en-US" sz="2400" dirty="0" smtClean="0"/>
              <a:t>1. For each symbol explain its significance within Siddhartha’s journey.  Think about his relationship with the spiritual or material world throughout his journey. </a:t>
            </a:r>
          </a:p>
          <a:p>
            <a:r>
              <a:rPr lang="en-US" sz="2400" dirty="0" smtClean="0"/>
              <a:t>2. Then, find a textual evidence (a quote) to support your explanation of the symbol. </a:t>
            </a:r>
          </a:p>
          <a:p>
            <a:r>
              <a:rPr lang="en-US" sz="2400" dirty="0" smtClean="0"/>
              <a:t>Draw a creative interpretation of this symbol</a:t>
            </a:r>
            <a:endParaRPr lang="en-US" sz="2400" dirty="0"/>
          </a:p>
        </p:txBody>
      </p:sp>
      <p:sp>
        <p:nvSpPr>
          <p:cNvPr id="2" name="TextBox 1"/>
          <p:cNvSpPr txBox="1"/>
          <p:nvPr/>
        </p:nvSpPr>
        <p:spPr>
          <a:xfrm>
            <a:off x="1371600" y="1759789"/>
            <a:ext cx="2475781" cy="584775"/>
          </a:xfrm>
          <a:prstGeom prst="rect">
            <a:avLst/>
          </a:prstGeom>
          <a:noFill/>
        </p:spPr>
        <p:txBody>
          <a:bodyPr wrap="square" rtlCol="0">
            <a:spAutoFit/>
          </a:bodyPr>
          <a:lstStyle/>
          <a:p>
            <a:pPr algn="ctr"/>
            <a:r>
              <a:rPr lang="en-US" sz="3200" b="1" dirty="0" smtClean="0"/>
              <a:t>Symbols</a:t>
            </a:r>
            <a:endParaRPr lang="en-US" sz="3200" b="1" dirty="0"/>
          </a:p>
        </p:txBody>
      </p:sp>
    </p:spTree>
    <p:extLst>
      <p:ext uri="{BB962C8B-B14F-4D97-AF65-F5344CB8AC3E}">
        <p14:creationId xmlns:p14="http://schemas.microsoft.com/office/powerpoint/2010/main" val="4211367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Analysis - Children</a:t>
            </a:r>
            <a:endParaRPr lang="en-US" dirty="0"/>
          </a:p>
        </p:txBody>
      </p:sp>
      <p:sp>
        <p:nvSpPr>
          <p:cNvPr id="3" name="Content Placeholder 2"/>
          <p:cNvSpPr>
            <a:spLocks noGrp="1"/>
          </p:cNvSpPr>
          <p:nvPr>
            <p:ph idx="1"/>
          </p:nvPr>
        </p:nvSpPr>
        <p:spPr>
          <a:xfrm>
            <a:off x="646981" y="1264554"/>
            <a:ext cx="11378242" cy="5472675"/>
          </a:xfrm>
        </p:spPr>
        <p:txBody>
          <a:bodyPr>
            <a:noAutofit/>
          </a:bodyPr>
          <a:lstStyle/>
          <a:p>
            <a:r>
              <a:rPr lang="en-US" sz="2400" dirty="0" smtClean="0"/>
              <a:t>In “Siddhartha,” the symbol of a child is used in many respects both by Siddhartha describing himself as well as him describing others; it does not represent age, but a mindset.  First, Siddhartha sees himself as a child who rejects his teachers, the </a:t>
            </a:r>
            <a:r>
              <a:rPr lang="en-US" sz="2400" dirty="0" err="1" smtClean="0"/>
              <a:t>Samanas</a:t>
            </a:r>
            <a:r>
              <a:rPr lang="en-US" sz="2400" dirty="0" smtClean="0"/>
              <a:t> and </a:t>
            </a:r>
            <a:r>
              <a:rPr lang="en-US" sz="2400" dirty="0" err="1" smtClean="0"/>
              <a:t>Gotoma</a:t>
            </a:r>
            <a:r>
              <a:rPr lang="en-US" sz="2400" dirty="0" smtClean="0"/>
              <a:t> Buddha (</a:t>
            </a:r>
            <a:r>
              <a:rPr lang="en-US" sz="2400" dirty="0" err="1" smtClean="0"/>
              <a:t>Chs</a:t>
            </a:r>
            <a:r>
              <a:rPr lang="en-US" sz="2400" dirty="0" smtClean="0"/>
              <a:t>. 2 – 3). This shows him symbolically rejecting that he is a child of religion in the spiritual world and he chooses to be his own teacher, and an adult. Then, during Siddhartha’s time in the city as a merchant, he describes the goals and pursuits of the villagers, in the “material world” as childish. According to Siddhartha, “he did not learn from them, these child-like pleasures and follies,” (78). Once again, Siddhartha sees others who follow, and are not enlightened as children and when he leaves at the end of the chapter, Samsara, he, once again, symbolically tries to break from being a child to being an adult. In both the spiritual and material world, a child symbolizes those who follow shallow ideas and who have not reached a great depth of understanding; Siddhartha frequently tries to stop being a child. </a:t>
            </a:r>
            <a:endParaRPr lang="en-US" sz="2400" dirty="0"/>
          </a:p>
        </p:txBody>
      </p:sp>
    </p:spTree>
    <p:extLst>
      <p:ext uri="{BB962C8B-B14F-4D97-AF65-F5344CB8AC3E}">
        <p14:creationId xmlns:p14="http://schemas.microsoft.com/office/powerpoint/2010/main" val="96197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ild reaching 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13" y="1190444"/>
            <a:ext cx="3120849" cy="54899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4178" y="0"/>
            <a:ext cx="8911687" cy="687105"/>
          </a:xfrm>
        </p:spPr>
        <p:txBody>
          <a:bodyPr/>
          <a:lstStyle/>
          <a:p>
            <a:r>
              <a:rPr lang="en-US" dirty="0" smtClean="0"/>
              <a:t>Relevant Symbol Interpretations</a:t>
            </a:r>
            <a:endParaRPr lang="en-US" dirty="0"/>
          </a:p>
        </p:txBody>
      </p:sp>
      <p:pic>
        <p:nvPicPr>
          <p:cNvPr id="1028" name="Picture 4" descr="Image result for child reaching up silhouet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5568" y="415506"/>
            <a:ext cx="1733550" cy="49339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growing u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0812" y="850222"/>
            <a:ext cx="5753706" cy="19102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diplom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3765" y="3020610"/>
            <a:ext cx="4720148" cy="365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8877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8816</TotalTime>
  <Words>329</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Wisp</vt:lpstr>
      <vt:lpstr>Symbols in Siddhartha</vt:lpstr>
      <vt:lpstr>Symbol Analysis</vt:lpstr>
      <vt:lpstr>Example Analysis - Children</vt:lpstr>
      <vt:lpstr>Relevant Symbol Interpretations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 in Siddhartha</dc:title>
  <dc:creator>Corbett, Desiree D</dc:creator>
  <cp:lastModifiedBy>Hickman, Kendra</cp:lastModifiedBy>
  <cp:revision>12</cp:revision>
  <cp:lastPrinted>2018-05-01T17:57:46Z</cp:lastPrinted>
  <dcterms:created xsi:type="dcterms:W3CDTF">2017-03-17T15:53:33Z</dcterms:created>
  <dcterms:modified xsi:type="dcterms:W3CDTF">2018-05-01T20:13:40Z</dcterms:modified>
</cp:coreProperties>
</file>