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545850-91A5-4092-A8B7-368AE1D182B9}" type="datetimeFigureOut">
              <a:rPr lang="en-US" smtClean="0"/>
              <a:t>10/10/2017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C8CF9C4-390A-46A2-BBE9-4AD6E78A8D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45850-91A5-4092-A8B7-368AE1D182B9}"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BC545850-91A5-4092-A8B7-368AE1D182B9}" type="datetimeFigureOut">
              <a:rPr lang="en-US" smtClean="0"/>
              <a:t>10/10/2017</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C8CF9C4-390A-46A2-BBE9-4AD6E78A8D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45850-91A5-4092-A8B7-368AE1D182B9}"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545850-91A5-4092-A8B7-368AE1D182B9}" type="datetimeFigureOut">
              <a:rPr lang="en-US" smtClean="0"/>
              <a:t>10/10/2017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5C8CF9C4-390A-46A2-BBE9-4AD6E78A8D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545850-91A5-4092-A8B7-368AE1D182B9}"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545850-91A5-4092-A8B7-368AE1D182B9}"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545850-91A5-4092-A8B7-368AE1D182B9}"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C545850-91A5-4092-A8B7-368AE1D182B9}" type="datetimeFigureOut">
              <a:rPr lang="en-US" smtClean="0"/>
              <a:t>10/10/2017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545850-91A5-4092-A8B7-368AE1D182B9}"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CF9C4-390A-46A2-BBE9-4AD6E78A8D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BC545850-91A5-4092-A8B7-368AE1D182B9}"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CF9C4-390A-46A2-BBE9-4AD6E78A8D0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545850-91A5-4092-A8B7-368AE1D182B9}" type="datetimeFigureOut">
              <a:rPr lang="en-US" smtClean="0"/>
              <a:t>10/10/2017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8CF9C4-390A-46A2-BBE9-4AD6E78A8D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kaJFlr5Fh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Summarizing vs Analyzing a text</a:t>
            </a:r>
            <a:endParaRPr lang="en-US" dirty="0"/>
          </a:p>
        </p:txBody>
      </p:sp>
      <p:sp>
        <p:nvSpPr>
          <p:cNvPr id="3" name="Subtitle 2"/>
          <p:cNvSpPr>
            <a:spLocks noGrp="1"/>
          </p:cNvSpPr>
          <p:nvPr>
            <p:ph type="subTitle" idx="1"/>
          </p:nvPr>
        </p:nvSpPr>
        <p:spPr/>
        <p:txBody>
          <a:bodyPr/>
          <a:lstStyle/>
          <a:p>
            <a:r>
              <a:rPr lang="en-US" dirty="0" smtClean="0"/>
              <a:t>English II</a:t>
            </a:r>
          </a:p>
          <a:p>
            <a:r>
              <a:rPr lang="en-US" dirty="0" smtClean="0"/>
              <a:t>Corbett, Mobley, Williams</a:t>
            </a:r>
            <a:endParaRPr lang="en-US" dirty="0"/>
          </a:p>
        </p:txBody>
      </p:sp>
    </p:spTree>
    <p:extLst>
      <p:ext uri="{BB962C8B-B14F-4D97-AF65-F5344CB8AC3E}">
        <p14:creationId xmlns:p14="http://schemas.microsoft.com/office/powerpoint/2010/main" val="368911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Differences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0168996"/>
              </p:ext>
            </p:extLst>
          </p:nvPr>
        </p:nvGraphicFramePr>
        <p:xfrm>
          <a:off x="304800" y="990600"/>
          <a:ext cx="7696200" cy="5638800"/>
        </p:xfrm>
        <a:graphic>
          <a:graphicData uri="http://schemas.openxmlformats.org/drawingml/2006/table">
            <a:tbl>
              <a:tblPr firstRow="1" bandRow="1">
                <a:tableStyleId>{5C22544A-7EE6-4342-B048-85BDC9FD1C3A}</a:tableStyleId>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5638800">
                <a:tc>
                  <a:txBody>
                    <a:bodyPr/>
                    <a:lstStyle/>
                    <a:p>
                      <a:r>
                        <a:rPr lang="en-US" sz="2400" b="1" i="1" u="sng" dirty="0" smtClean="0">
                          <a:effectLst/>
                        </a:rPr>
                        <a:t>Summary</a:t>
                      </a:r>
                      <a:r>
                        <a:rPr lang="en-US" sz="2400" dirty="0" smtClean="0">
                          <a:effectLst/>
                        </a:rPr>
                        <a:t>: </a:t>
                      </a:r>
                    </a:p>
                    <a:p>
                      <a:r>
                        <a:rPr lang="en-US" sz="2400" dirty="0" smtClean="0">
                          <a:effectLst/>
                        </a:rPr>
                        <a:t>1.</a:t>
                      </a:r>
                      <a:r>
                        <a:rPr kumimoji="0" lang="en-US" sz="2400" b="1" kern="1200" dirty="0" smtClean="0">
                          <a:solidFill>
                            <a:schemeClr val="lt1"/>
                          </a:solidFill>
                          <a:effectLst/>
                          <a:latin typeface="+mn-lt"/>
                          <a:ea typeface="+mn-ea"/>
                          <a:cs typeface="+mn-cs"/>
                        </a:rPr>
                        <a:t> </a:t>
                      </a:r>
                      <a:r>
                        <a:rPr lang="en-US" sz="2400" dirty="0" smtClean="0">
                          <a:effectLst/>
                        </a:rPr>
                        <a:t>Who: those involved</a:t>
                      </a:r>
                    </a:p>
                    <a:p>
                      <a:r>
                        <a:rPr lang="en-US" sz="2400" dirty="0" smtClean="0">
                          <a:effectLst/>
                        </a:rPr>
                        <a:t>2.</a:t>
                      </a:r>
                      <a:r>
                        <a:rPr kumimoji="0" lang="en-US" sz="2400" b="1" kern="1200" dirty="0" smtClean="0">
                          <a:solidFill>
                            <a:schemeClr val="lt1"/>
                          </a:solidFill>
                          <a:effectLst/>
                          <a:latin typeface="+mn-lt"/>
                          <a:ea typeface="+mn-ea"/>
                          <a:cs typeface="+mn-cs"/>
                        </a:rPr>
                        <a:t> </a:t>
                      </a:r>
                      <a:r>
                        <a:rPr lang="en-US" sz="2400" dirty="0" smtClean="0">
                          <a:effectLst/>
                        </a:rPr>
                        <a:t>What: the event or topic being covered</a:t>
                      </a:r>
                    </a:p>
                    <a:p>
                      <a:r>
                        <a:rPr lang="en-US" sz="2400" dirty="0" smtClean="0">
                          <a:effectLst/>
                        </a:rPr>
                        <a:t>3.</a:t>
                      </a:r>
                      <a:r>
                        <a:rPr kumimoji="0" lang="en-US" sz="2400" b="1" kern="1200" baseline="0" dirty="0" smtClean="0">
                          <a:solidFill>
                            <a:schemeClr val="lt1"/>
                          </a:solidFill>
                          <a:effectLst/>
                          <a:latin typeface="+mn-lt"/>
                          <a:ea typeface="+mn-ea"/>
                          <a:cs typeface="+mn-cs"/>
                        </a:rPr>
                        <a:t> </a:t>
                      </a:r>
                      <a:r>
                        <a:rPr lang="en-US" sz="2400" dirty="0" smtClean="0">
                          <a:effectLst/>
                        </a:rPr>
                        <a:t>When: time, period, era, night or day</a:t>
                      </a:r>
                    </a:p>
                    <a:p>
                      <a:r>
                        <a:rPr lang="en-US" sz="2400" dirty="0" smtClean="0">
                          <a:effectLst/>
                        </a:rPr>
                        <a:t>4.</a:t>
                      </a:r>
                      <a:r>
                        <a:rPr kumimoji="0" lang="en-US" sz="2400" b="1" kern="1200" baseline="0" dirty="0" smtClean="0">
                          <a:solidFill>
                            <a:schemeClr val="lt1"/>
                          </a:solidFill>
                          <a:effectLst/>
                          <a:latin typeface="+mn-lt"/>
                          <a:ea typeface="+mn-ea"/>
                          <a:cs typeface="+mn-cs"/>
                        </a:rPr>
                        <a:t> </a:t>
                      </a:r>
                      <a:r>
                        <a:rPr lang="en-US" sz="2400" dirty="0" smtClean="0">
                          <a:effectLst/>
                        </a:rPr>
                        <a:t>Where: the location, distance, place </a:t>
                      </a:r>
                    </a:p>
                    <a:p>
                      <a:r>
                        <a:rPr lang="en-US" sz="2400" dirty="0" smtClean="0">
                          <a:effectLst/>
                        </a:rPr>
                        <a:t>5.</a:t>
                      </a:r>
                      <a:r>
                        <a:rPr kumimoji="0" lang="en-US" sz="2400" b="1" kern="1200" dirty="0" smtClean="0">
                          <a:solidFill>
                            <a:schemeClr val="lt1"/>
                          </a:solidFill>
                          <a:effectLst/>
                          <a:latin typeface="+mn-lt"/>
                          <a:ea typeface="+mn-ea"/>
                          <a:cs typeface="+mn-cs"/>
                        </a:rPr>
                        <a:t> </a:t>
                      </a:r>
                      <a:r>
                        <a:rPr lang="en-US" sz="2400" dirty="0" smtClean="0">
                          <a:effectLst/>
                        </a:rPr>
                        <a:t>Why: the cause or causes</a:t>
                      </a:r>
                    </a:p>
                    <a:p>
                      <a:r>
                        <a:rPr lang="en-US" sz="2400" dirty="0" smtClean="0">
                          <a:effectLst/>
                        </a:rPr>
                        <a:t>6.</a:t>
                      </a:r>
                      <a:r>
                        <a:rPr kumimoji="0" lang="en-US" sz="2400" b="1" kern="1200" dirty="0" smtClean="0">
                          <a:solidFill>
                            <a:schemeClr val="lt1"/>
                          </a:solidFill>
                          <a:effectLst/>
                          <a:latin typeface="+mn-lt"/>
                          <a:ea typeface="+mn-ea"/>
                          <a:cs typeface="+mn-cs"/>
                        </a:rPr>
                        <a:t> </a:t>
                      </a:r>
                      <a:r>
                        <a:rPr lang="en-US" sz="2400" dirty="0" smtClean="0">
                          <a:effectLst/>
                        </a:rPr>
                        <a:t>How: the process(</a:t>
                      </a:r>
                      <a:r>
                        <a:rPr lang="en-US" sz="2400" dirty="0" err="1" smtClean="0">
                          <a:effectLst/>
                        </a:rPr>
                        <a:t>es</a:t>
                      </a:r>
                      <a:r>
                        <a:rPr lang="en-US" sz="2400" dirty="0" smtClean="0">
                          <a:effectLst/>
                        </a:rPr>
                        <a:t>) </a:t>
                      </a:r>
                    </a:p>
                    <a:p>
                      <a:endParaRPr lang="en-US" dirty="0" smtClean="0"/>
                    </a:p>
                    <a:p>
                      <a:endParaRPr lang="en-US" sz="900" dirty="0" smtClean="0"/>
                    </a:p>
                    <a:p>
                      <a:endParaRPr lang="en-US" dirty="0" smtClean="0"/>
                    </a:p>
                    <a:p>
                      <a:endParaRPr lang="en-US" dirty="0" smtClean="0"/>
                    </a:p>
                    <a:p>
                      <a:endParaRPr lang="en-US" dirty="0"/>
                    </a:p>
                  </a:txBody>
                  <a:tcPr/>
                </a:tc>
                <a:tc>
                  <a:txBody>
                    <a:bodyPr/>
                    <a:lstStyle/>
                    <a:p>
                      <a:r>
                        <a:rPr lang="en-US" sz="2000" b="1" i="1" u="sng" dirty="0" smtClean="0">
                          <a:effectLst/>
                        </a:rPr>
                        <a:t>Analysis</a:t>
                      </a:r>
                      <a:r>
                        <a:rPr lang="en-US" sz="2000" dirty="0" smtClean="0">
                          <a:effectLst/>
                        </a:rPr>
                        <a:t>: examines the summary elements in order to look for their meaning in the following contexts: </a:t>
                      </a:r>
                    </a:p>
                    <a:p>
                      <a:r>
                        <a:rPr lang="en-US" sz="2000" dirty="0" smtClean="0">
                          <a:effectLst/>
                        </a:rPr>
                        <a:t>1.</a:t>
                      </a:r>
                      <a:r>
                        <a:rPr kumimoji="0" lang="en-US" sz="2000" b="1" kern="1200" dirty="0" smtClean="0">
                          <a:solidFill>
                            <a:schemeClr val="lt1"/>
                          </a:solidFill>
                          <a:effectLst/>
                          <a:latin typeface="+mn-lt"/>
                          <a:ea typeface="+mn-ea"/>
                          <a:cs typeface="+mn-cs"/>
                        </a:rPr>
                        <a:t> </a:t>
                      </a:r>
                      <a:r>
                        <a:rPr lang="en-US" sz="2000" dirty="0" smtClean="0">
                          <a:effectLst/>
                        </a:rPr>
                        <a:t>Relationships, trends, patterns</a:t>
                      </a:r>
                    </a:p>
                    <a:p>
                      <a:r>
                        <a:rPr lang="en-US" sz="2000" dirty="0" smtClean="0">
                          <a:effectLst/>
                        </a:rPr>
                        <a:t>2.</a:t>
                      </a:r>
                      <a:r>
                        <a:rPr kumimoji="0" lang="en-US" sz="2000" b="1" kern="1200" dirty="0" smtClean="0">
                          <a:solidFill>
                            <a:schemeClr val="lt1"/>
                          </a:solidFill>
                          <a:effectLst/>
                          <a:latin typeface="+mn-lt"/>
                          <a:ea typeface="+mn-ea"/>
                          <a:cs typeface="+mn-cs"/>
                        </a:rPr>
                        <a:t> </a:t>
                      </a:r>
                      <a:r>
                        <a:rPr lang="en-US" sz="2000" dirty="0" smtClean="0">
                          <a:effectLst/>
                        </a:rPr>
                        <a:t>Roles of people, places, objects, situations</a:t>
                      </a:r>
                    </a:p>
                    <a:p>
                      <a:r>
                        <a:rPr lang="en-US" sz="2000" dirty="0" smtClean="0">
                          <a:effectLst/>
                        </a:rPr>
                        <a:t>3.</a:t>
                      </a:r>
                      <a:r>
                        <a:rPr kumimoji="0" lang="en-US" sz="2000" b="1" kern="1200" dirty="0" smtClean="0">
                          <a:solidFill>
                            <a:schemeClr val="lt1"/>
                          </a:solidFill>
                          <a:effectLst/>
                          <a:latin typeface="+mn-lt"/>
                          <a:ea typeface="+mn-ea"/>
                          <a:cs typeface="+mn-cs"/>
                        </a:rPr>
                        <a:t> </a:t>
                      </a:r>
                      <a:r>
                        <a:rPr lang="en-US" sz="2000" dirty="0" smtClean="0">
                          <a:effectLst/>
                        </a:rPr>
                        <a:t>Consequences or results of events, decisions and processes</a:t>
                      </a:r>
                    </a:p>
                    <a:p>
                      <a:r>
                        <a:rPr lang="en-US" sz="2000" dirty="0" smtClean="0">
                          <a:effectLst/>
                        </a:rPr>
                        <a:t>4.</a:t>
                      </a:r>
                      <a:r>
                        <a:rPr kumimoji="0" lang="en-US" sz="2000" b="1" kern="1200" dirty="0" smtClean="0">
                          <a:solidFill>
                            <a:schemeClr val="lt1"/>
                          </a:solidFill>
                          <a:effectLst/>
                          <a:latin typeface="+mn-lt"/>
                          <a:ea typeface="+mn-ea"/>
                          <a:cs typeface="+mn-cs"/>
                        </a:rPr>
                        <a:t> </a:t>
                      </a:r>
                      <a:r>
                        <a:rPr lang="en-US" sz="2000" dirty="0" smtClean="0">
                          <a:effectLst/>
                        </a:rPr>
                        <a:t>Causes and their effects</a:t>
                      </a:r>
                    </a:p>
                    <a:p>
                      <a:r>
                        <a:rPr lang="en-US" sz="2000" dirty="0" smtClean="0">
                          <a:effectLst/>
                        </a:rPr>
                        <a:t>5.</a:t>
                      </a:r>
                      <a:r>
                        <a:rPr kumimoji="0" lang="en-US" sz="2000" b="1" kern="1200" dirty="0" smtClean="0">
                          <a:solidFill>
                            <a:schemeClr val="lt1"/>
                          </a:solidFill>
                          <a:effectLst/>
                          <a:latin typeface="+mn-lt"/>
                          <a:ea typeface="+mn-ea"/>
                          <a:cs typeface="+mn-cs"/>
                        </a:rPr>
                        <a:t> </a:t>
                      </a:r>
                      <a:r>
                        <a:rPr lang="en-US" sz="2000" dirty="0" smtClean="0">
                          <a:effectLst/>
                        </a:rPr>
                        <a:t>Advantages and disadvantages/ gains and losses</a:t>
                      </a:r>
                    </a:p>
                    <a:p>
                      <a:r>
                        <a:rPr lang="en-US" sz="2000" dirty="0" smtClean="0">
                          <a:effectLst/>
                        </a:rPr>
                        <a:t>6.Strengths and weaknesses </a:t>
                      </a:r>
                    </a:p>
                    <a:p>
                      <a:r>
                        <a:rPr lang="en-US" sz="2000" i="1" dirty="0" smtClean="0">
                          <a:effectLst/>
                        </a:rPr>
                        <a:t> </a:t>
                      </a:r>
                      <a:endParaRPr lang="en-US" sz="20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30380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with this short clip</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a:hlinkClick r:id="rId2"/>
              </a:rPr>
              <a:t>https://</a:t>
            </a:r>
            <a:r>
              <a:rPr lang="en-US" dirty="0" smtClean="0">
                <a:hlinkClick r:id="rId2"/>
              </a:rPr>
              <a:t>www.youtube.com/watch?v=NkaJFlr5Fhk</a:t>
            </a:r>
            <a:endParaRPr lang="en-US" dirty="0" smtClean="0"/>
          </a:p>
          <a:p>
            <a:pPr marL="0" indent="0">
              <a:buNone/>
            </a:pPr>
            <a:endParaRPr lang="en-US" dirty="0"/>
          </a:p>
          <a:p>
            <a:pPr marL="0" indent="0">
              <a:buNone/>
            </a:pPr>
            <a:r>
              <a:rPr lang="en-US" dirty="0" smtClean="0"/>
              <a:t>After you watch the clip, write a summary and an analysis of the clip.</a:t>
            </a:r>
          </a:p>
          <a:p>
            <a:pPr marL="0" indent="0">
              <a:buNone/>
            </a:pPr>
            <a:endParaRPr lang="en-US" dirty="0"/>
          </a:p>
        </p:txBody>
      </p:sp>
    </p:spTree>
    <p:extLst>
      <p:ext uri="{BB962C8B-B14F-4D97-AF65-F5344CB8AC3E}">
        <p14:creationId xmlns:p14="http://schemas.microsoft.com/office/powerpoint/2010/main" val="348859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203960"/>
          </a:xfrm>
        </p:spPr>
        <p:txBody>
          <a:bodyPr>
            <a:normAutofit/>
          </a:bodyPr>
          <a:lstStyle/>
          <a:p>
            <a:r>
              <a:rPr lang="en-US" dirty="0" smtClean="0"/>
              <a:t>Example of quote analysis from Double-entry journal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3045610"/>
              </p:ext>
            </p:extLst>
          </p:nvPr>
        </p:nvGraphicFramePr>
        <p:xfrm>
          <a:off x="1036320" y="1676400"/>
          <a:ext cx="6080760" cy="4118610"/>
        </p:xfrm>
        <a:graphic>
          <a:graphicData uri="http://schemas.openxmlformats.org/drawingml/2006/table">
            <a:tbl>
              <a:tblPr firstRow="1" firstCol="1" bandRow="1">
                <a:tableStyleId>{5C22544A-7EE6-4342-B048-85BDC9FD1C3A}</a:tableStyleId>
              </a:tblPr>
              <a:tblGrid>
                <a:gridCol w="3040380">
                  <a:extLst>
                    <a:ext uri="{9D8B030D-6E8A-4147-A177-3AD203B41FA5}">
                      <a16:colId xmlns:a16="http://schemas.microsoft.com/office/drawing/2014/main" val="20000"/>
                    </a:ext>
                  </a:extLst>
                </a:gridCol>
                <a:gridCol w="3040380">
                  <a:extLst>
                    <a:ext uri="{9D8B030D-6E8A-4147-A177-3AD203B41FA5}">
                      <a16:colId xmlns:a16="http://schemas.microsoft.com/office/drawing/2014/main" val="20001"/>
                    </a:ext>
                  </a:extLst>
                </a:gridCol>
              </a:tblGrid>
              <a:tr h="4079399">
                <a:tc>
                  <a:txBody>
                    <a:bodyPr/>
                    <a:lstStyle/>
                    <a:p>
                      <a:pPr marL="342900" marR="0" lvl="0" indent="-342900">
                        <a:lnSpc>
                          <a:spcPct val="115000"/>
                        </a:lnSpc>
                        <a:spcBef>
                          <a:spcPts val="0"/>
                        </a:spcBef>
                        <a:spcAft>
                          <a:spcPts val="0"/>
                        </a:spcAft>
                        <a:buFont typeface="+mj-lt"/>
                        <a:buAutoNum type="arabicPeriod"/>
                      </a:pPr>
                      <a:r>
                        <a:rPr lang="en-US" sz="1600" dirty="0">
                          <a:effectLst/>
                        </a:rPr>
                        <a:t>“We looked at the flames in the darkness.  There was an abominable odor floating in the air.  Suddenly, our doors opened.  Some odd-looking characters, dressed in striped shirts and black trousers leapt into the wagon.  They held electric torches and truncheons.  They began to strike out to the right and left…”(36). (Plot)</a:t>
                      </a:r>
                    </a:p>
                    <a:p>
                      <a:pPr marL="457200" marR="0">
                        <a:lnSpc>
                          <a:spcPct val="115000"/>
                        </a:lnSpc>
                        <a:spcBef>
                          <a:spcPts val="0"/>
                        </a:spcBef>
                        <a:spcAft>
                          <a:spcPts val="0"/>
                        </a:spcAft>
                      </a:pPr>
                      <a:r>
                        <a:rPr lang="en-US" sz="1100" dirty="0">
                          <a:effectLst/>
                        </a:rPr>
                        <a:t> </a:t>
                      </a:r>
                      <a:endParaRPr lang="en-US" sz="1100" dirty="0">
                        <a:effectLst/>
                        <a:latin typeface="Calibri"/>
                        <a:ea typeface="Times New Roman"/>
                        <a:cs typeface="Times New Roman"/>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US" sz="1100" dirty="0">
                          <a:effectLst/>
                        </a:rPr>
                        <a:t>At the end of chapter two, Eliezer and the Jews on the cattle wagons realize that Madame </a:t>
                      </a:r>
                      <a:r>
                        <a:rPr lang="en-US" sz="1100" dirty="0" err="1">
                          <a:effectLst/>
                        </a:rPr>
                        <a:t>Schachter</a:t>
                      </a:r>
                      <a:r>
                        <a:rPr lang="en-US" sz="1100" dirty="0">
                          <a:effectLst/>
                        </a:rPr>
                        <a:t> was a prophet.  She had seen the flames and was trying to warn the Jews of their impending doom; this is the second time in the novel that a person was not believed.  Like Moshe the Beadle, she was dismissed as crazy and unreliable.  However, their eyes are also opened to the reality of their present situation.  They had chosen to be optimistic before loading the cattle wagons, but now they realize that danger and death do lie ahead as Moshe indicated.</a:t>
                      </a:r>
                      <a:endParaRPr lang="en-US"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7215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3200" dirty="0" smtClean="0"/>
              <a:t>Finish </a:t>
            </a:r>
            <a:r>
              <a:rPr lang="en-US" sz="3200" i="1" dirty="0" smtClean="0"/>
              <a:t>Night</a:t>
            </a:r>
            <a:r>
              <a:rPr lang="en-US" sz="3200" dirty="0" smtClean="0"/>
              <a:t> and study guide questions by Friday October 13</a:t>
            </a:r>
            <a:r>
              <a:rPr lang="en-US" sz="3200" baseline="30000" dirty="0" smtClean="0"/>
              <a:t>th</a:t>
            </a:r>
            <a:endParaRPr lang="en-US" sz="3200" dirty="0" smtClean="0"/>
          </a:p>
          <a:p>
            <a:r>
              <a:rPr lang="en-US" sz="3200" dirty="0" smtClean="0"/>
              <a:t>Complete </a:t>
            </a:r>
            <a:r>
              <a:rPr lang="en-US" sz="3200" i="1" dirty="0" smtClean="0"/>
              <a:t>Night</a:t>
            </a:r>
            <a:r>
              <a:rPr lang="en-US" sz="3200" dirty="0" smtClean="0"/>
              <a:t> Response questions #5 and 6 </a:t>
            </a:r>
            <a:r>
              <a:rPr lang="en-US" sz="3200" smtClean="0"/>
              <a:t>by Friday </a:t>
            </a:r>
            <a:endParaRPr lang="en-US" sz="3200" dirty="0" smtClean="0"/>
          </a:p>
          <a:p>
            <a:r>
              <a:rPr lang="en-US" sz="3200" dirty="0" smtClean="0"/>
              <a:t>Character Analysis essay outline due Friday October 13</a:t>
            </a:r>
            <a:r>
              <a:rPr lang="en-US" sz="3200" baseline="30000" dirty="0" smtClean="0"/>
              <a:t>th</a:t>
            </a:r>
            <a:endParaRPr lang="en-US" sz="3200" dirty="0"/>
          </a:p>
        </p:txBody>
      </p:sp>
    </p:spTree>
    <p:extLst>
      <p:ext uri="{BB962C8B-B14F-4D97-AF65-F5344CB8AC3E}">
        <p14:creationId xmlns:p14="http://schemas.microsoft.com/office/powerpoint/2010/main" val="872631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268</TotalTime>
  <Words>268</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Times New Roman</vt:lpstr>
      <vt:lpstr>Trebuchet MS</vt:lpstr>
      <vt:lpstr>Wingdings</vt:lpstr>
      <vt:lpstr>Wingdings 2</vt:lpstr>
      <vt:lpstr>Opulent</vt:lpstr>
      <vt:lpstr>Summarizing vs Analyzing a text</vt:lpstr>
      <vt:lpstr>Differences</vt:lpstr>
      <vt:lpstr>Practice with this short clip</vt:lpstr>
      <vt:lpstr>Example of quote analysis from Double-entry journal</vt:lpstr>
      <vt:lpstr>Homework</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vs Analyzing a text</dc:title>
  <dc:creator>Farran Williams</dc:creator>
  <cp:lastModifiedBy>Hickman, Kendra</cp:lastModifiedBy>
  <cp:revision>7</cp:revision>
  <dcterms:created xsi:type="dcterms:W3CDTF">2015-09-22T01:08:14Z</dcterms:created>
  <dcterms:modified xsi:type="dcterms:W3CDTF">2017-10-10T12:47:15Z</dcterms:modified>
</cp:coreProperties>
</file>