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2" r:id="rId4"/>
    <p:sldId id="263" r:id="rId5"/>
    <p:sldId id="264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A7D4C2-839D-4C96-A575-F6BDE6BDDF20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A87269-E190-4E82-B9E5-644749CF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54" y="1402834"/>
            <a:ext cx="5257800" cy="5455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" y="-838200"/>
            <a:ext cx="92964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latin typeface="Juice ITC" pitchFamily="82" charset="0"/>
              </a:rPr>
              <a:t/>
            </a:r>
            <a:br>
              <a:rPr lang="en-US" sz="8000" dirty="0" smtClean="0">
                <a:latin typeface="Juice ITC" pitchFamily="82" charset="0"/>
              </a:rPr>
            </a:br>
            <a:r>
              <a:rPr lang="en-US" sz="12800" b="1" cap="none" dirty="0" smtClean="0">
                <a:effectLst>
                  <a:glow rad="101600">
                    <a:schemeClr val="bg1">
                      <a:lumMod val="65000"/>
                      <a:alpha val="60000"/>
                    </a:schemeClr>
                  </a:glow>
                  <a:reflection blurRad="12700" stA="48000" endA="300" endPos="55000" dir="5400000" sy="-90000" algn="bl" rotWithShape="0"/>
                </a:effectLst>
                <a:latin typeface="Berlin Sans FB" panose="020E0602020502020306" pitchFamily="34" charset="0"/>
              </a:rPr>
              <a:t>Characters In </a:t>
            </a:r>
            <a:r>
              <a:rPr lang="en-US" sz="12800" b="1" i="1" cap="none" dirty="0" smtClean="0">
                <a:effectLst>
                  <a:glow rad="101600">
                    <a:schemeClr val="bg1">
                      <a:lumMod val="65000"/>
                      <a:alpha val="60000"/>
                    </a:schemeClr>
                  </a:glow>
                  <a:reflection blurRad="12700" stA="48000" endA="300" endPos="55000" dir="5400000" sy="-90000" algn="bl" rotWithShape="0"/>
                </a:effectLst>
                <a:latin typeface="Berlin Sans FB" panose="020E0602020502020306" pitchFamily="34" charset="0"/>
              </a:rPr>
              <a:t>Night</a:t>
            </a:r>
            <a:endParaRPr lang="en-US" sz="12800" b="1" i="1" cap="none" dirty="0">
              <a:effectLst>
                <a:glow rad="101600">
                  <a:schemeClr val="bg1">
                    <a:lumMod val="65000"/>
                    <a:alpha val="60000"/>
                  </a:schemeClr>
                </a:glow>
                <a:reflection blurRad="12700" stA="48000" endA="300" endPos="55000" dir="5400000" sy="-90000" algn="bl" rotWithShape="0"/>
              </a:effectLst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Ravie" panose="04040805050809020602" pitchFamily="82" charset="0"/>
              </a:rPr>
              <a:t>Instructions</a:t>
            </a:r>
            <a:endParaRPr lang="en-US" sz="5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latin typeface="Book Antiqua" pitchFamily="18" charset="0"/>
              </a:rPr>
              <a:t>Choose a character from chapter 1 (</a:t>
            </a:r>
            <a:r>
              <a:rPr lang="en-US" dirty="0" err="1" smtClean="0">
                <a:latin typeface="Book Antiqua" pitchFamily="18" charset="0"/>
              </a:rPr>
              <a:t>Elie</a:t>
            </a:r>
            <a:r>
              <a:rPr lang="en-US" dirty="0" smtClean="0">
                <a:latin typeface="Book Antiqua" pitchFamily="18" charset="0"/>
              </a:rPr>
              <a:t> or </a:t>
            </a:r>
            <a:r>
              <a:rPr lang="en-US" dirty="0" err="1" smtClean="0">
                <a:latin typeface="Book Antiqua" pitchFamily="18" charset="0"/>
              </a:rPr>
              <a:t>Moishe</a:t>
            </a:r>
            <a:r>
              <a:rPr lang="en-US" dirty="0">
                <a:latin typeface="Book Antiqua" pitchFamily="18" charset="0"/>
              </a:rPr>
              <a:t>)</a:t>
            </a:r>
            <a:endParaRPr lang="en-US" dirty="0" smtClean="0">
              <a:latin typeface="Book Antiqua" pitchFamily="18" charset="0"/>
            </a:endParaRP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latin typeface="Book Antiqua" pitchFamily="18" charset="0"/>
              </a:rPr>
              <a:t>Write 1-2 sentences of who this character is and the part they played in Wiesel’s </a:t>
            </a:r>
            <a:r>
              <a:rPr lang="en-US" i="1" dirty="0" smtClean="0">
                <a:latin typeface="Book Antiqua" pitchFamily="18" charset="0"/>
              </a:rPr>
              <a:t>Night</a:t>
            </a:r>
            <a:r>
              <a:rPr lang="en-US" dirty="0" smtClean="0">
                <a:latin typeface="Book Antiqua" pitchFamily="18" charset="0"/>
              </a:rPr>
              <a:t>.  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Draw a symbol to illustrate this character. </a:t>
            </a:r>
            <a:endParaRPr lang="en-US" dirty="0" smtClean="0">
              <a:latin typeface="Book Antiqua" pitchFamily="18" charset="0"/>
            </a:endParaRP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latin typeface="Book Antiqua" pitchFamily="18" charset="0"/>
              </a:rPr>
              <a:t>Write a paragraph (7-10 sentences) explaining why this character is important in the story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 smtClean="0">
                <a:latin typeface="Book Antiqua" pitchFamily="18" charset="0"/>
              </a:rPr>
              <a:t>USE QUOTES FROM THE BOOK</a:t>
            </a:r>
            <a:endParaRPr lang="en-US" dirty="0">
              <a:latin typeface="Book Antiqua" pitchFamily="18" charset="0"/>
            </a:endParaRP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endParaRPr lang="en-US" sz="4400" dirty="0" smtClean="0">
              <a:latin typeface="Book Antiqua" pitchFamily="18" charset="0"/>
            </a:endParaRP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endParaRPr lang="en-US" sz="4400" dirty="0" smtClean="0">
              <a:latin typeface="Book Antiqua" pitchFamily="18" charset="0"/>
            </a:endParaRP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endParaRPr lang="en-US" sz="4800" dirty="0" smtClean="0">
              <a:latin typeface="Book Antiqua" pitchFamily="18" charset="0"/>
            </a:endParaRP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61" y="198437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Juice ITC" pitchFamily="82" charset="0"/>
              </a:rPr>
              <a:t>Example</a:t>
            </a:r>
            <a:endParaRPr lang="en-US" sz="166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61" y="1470818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Bookman Old Style" pitchFamily="18" charset="0"/>
              </a:rPr>
              <a:t>Madame Schächter</a:t>
            </a:r>
          </a:p>
          <a:p>
            <a:r>
              <a:rPr lang="en-US" dirty="0" smtClean="0">
                <a:latin typeface="Bookman Old Style" pitchFamily="18" charset="0"/>
              </a:rPr>
              <a:t>Madame Schächter was a woman who lost her husband and sons when her family was being deported. 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 On the cattle wagon she began to scream, “Fire, I see a fire!”  Madame </a:t>
            </a:r>
            <a:r>
              <a:rPr lang="en-US" dirty="0" err="1" smtClean="0">
                <a:latin typeface="Bookman Old Style" pitchFamily="18" charset="0"/>
              </a:rPr>
              <a:t>Schachter</a:t>
            </a:r>
            <a:r>
              <a:rPr lang="en-US" dirty="0" smtClean="0">
                <a:latin typeface="Bookman Old Style" pitchFamily="18" charset="0"/>
              </a:rPr>
              <a:t> has visions of fire. This scene foreshadows the fate of the Jews on the train, as many of them would be sent to the crematorium…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819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Response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Chapter 2 response, describe the character of Madame </a:t>
            </a:r>
            <a:r>
              <a:rPr lang="en-US" dirty="0" err="1" smtClean="0"/>
              <a:t>Schachter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Write 2-3 sentences describing her.</a:t>
            </a:r>
          </a:p>
          <a:p>
            <a:r>
              <a:rPr lang="en-US" dirty="0" smtClean="0"/>
              <a:t>Draw a symbol representing her</a:t>
            </a:r>
          </a:p>
          <a:p>
            <a:r>
              <a:rPr lang="en-US" dirty="0" smtClean="0"/>
              <a:t>Write a paragraph (7-10) sentences describing the incident on the train. Does she hallucinate the flames or is it a vision? What happens to her after she </a:t>
            </a:r>
            <a:r>
              <a:rPr lang="en-US" smtClean="0"/>
              <a:t>begins screaming? Why </a:t>
            </a:r>
            <a:r>
              <a:rPr lang="en-US" dirty="0" smtClean="0"/>
              <a:t>did Wiesel choose to include this incident in </a:t>
            </a:r>
            <a:r>
              <a:rPr lang="en-US" i="1" dirty="0" smtClean="0"/>
              <a:t>Night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Draw an image of </a:t>
            </a:r>
            <a:r>
              <a:rPr lang="en-US" dirty="0" err="1"/>
              <a:t>Elie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represents </a:t>
            </a:r>
            <a:r>
              <a:rPr lang="en-US" dirty="0" smtClean="0"/>
              <a:t>him before he is sent to </a:t>
            </a:r>
            <a:r>
              <a:rPr lang="en-US" dirty="0" err="1" smtClean="0"/>
              <a:t>Aushwitz</a:t>
            </a:r>
            <a:r>
              <a:rPr lang="en-US" dirty="0" smtClean="0"/>
              <a:t> AND draw a symbol that represents 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/>
              <a:t>at this time in the </a:t>
            </a:r>
            <a:r>
              <a:rPr lang="en-US" dirty="0" smtClean="0"/>
              <a:t>camp. </a:t>
            </a:r>
          </a:p>
          <a:p>
            <a:r>
              <a:rPr lang="en-US" dirty="0" smtClean="0"/>
              <a:t>How has </a:t>
            </a:r>
            <a:r>
              <a:rPr lang="en-US" dirty="0" err="1" smtClean="0"/>
              <a:t>Elie</a:t>
            </a:r>
            <a:r>
              <a:rPr lang="en-US" dirty="0" smtClean="0"/>
              <a:t> changed in such a short time? Has his beliefs changed? What is his worldview now? What actions or inactions does </a:t>
            </a:r>
            <a:r>
              <a:rPr lang="en-US" dirty="0" err="1" smtClean="0"/>
              <a:t>Elie</a:t>
            </a:r>
            <a:r>
              <a:rPr lang="en-US" dirty="0" smtClean="0"/>
              <a:t> make? </a:t>
            </a:r>
            <a:endParaRPr lang="en-US" dirty="0"/>
          </a:p>
          <a:p>
            <a:r>
              <a:rPr lang="en-US" dirty="0" smtClean="0"/>
              <a:t>Write a paragraph (7-10) Sentences describing </a:t>
            </a:r>
            <a:r>
              <a:rPr lang="en-US" dirty="0" err="1" smtClean="0"/>
              <a:t>Elie’s</a:t>
            </a:r>
            <a:r>
              <a:rPr lang="en-US" dirty="0" smtClean="0"/>
              <a:t> change. Use quotes and scenes from the book</a:t>
            </a:r>
          </a:p>
        </p:txBody>
      </p:sp>
    </p:spTree>
    <p:extLst>
      <p:ext uri="{BB962C8B-B14F-4D97-AF65-F5344CB8AC3E}">
        <p14:creationId xmlns:p14="http://schemas.microsoft.com/office/powerpoint/2010/main" val="39994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Chapter 5 Response: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Character Portrait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06" y="969962"/>
            <a:ext cx="4040188" cy="955675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Write down </a:t>
            </a:r>
            <a:r>
              <a:rPr lang="en-US" sz="1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 least 3 examples  for each of the following: </a:t>
            </a:r>
            <a:endParaRPr lang="en-US" sz="18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09896"/>
            <a:ext cx="4040188" cy="5333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Sees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Hears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Feels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Thinks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Loves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Says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Fears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Believes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8860" y="932058"/>
            <a:ext cx="4041775" cy="955675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Elie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Wiesel</a:t>
            </a:r>
            <a:endParaRPr lang="en-US" sz="3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5024" y="1691628"/>
            <a:ext cx="404177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 pitchFamily="18" charset="0"/>
              </a:rPr>
              <a:t>You may draw Wiesel’s character or use a magazine cutout.</a:t>
            </a:r>
          </a:p>
          <a:p>
            <a:endParaRPr lang="en-U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Write a one page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response analyzing </a:t>
            </a:r>
            <a:r>
              <a:rPr lang="en-US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Elie has changed as a result of witnessing and experiencing the Holocaust.   You must cite at least 3 examples from the play.</a:t>
            </a:r>
          </a:p>
          <a:p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133600"/>
            <a:ext cx="2287588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dirty="0" smtClean="0">
                <a:ln/>
                <a:solidFill>
                  <a:srgbClr val="FF006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Schoolbook" panose="02040604050505020304" pitchFamily="18" charset="0"/>
              </a:rPr>
              <a:t>Write the examples in your own words.</a:t>
            </a:r>
            <a:endParaRPr lang="en-US" sz="3200" b="1" dirty="0">
              <a:ln/>
              <a:solidFill>
                <a:srgbClr val="FF006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For example: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</a:rPr>
              <a:t>“</a:t>
            </a:r>
            <a:r>
              <a:rPr lang="en-US" sz="3600" b="1" dirty="0" smtClean="0"/>
              <a:t>I too had become a different person.  The student of the Talmud, the child that I was, had been consumed by flames.  There remained only a shaped that looked like me.  A dark flame had entered my soul and devoured it.” </a:t>
            </a:r>
          </a:p>
          <a:p>
            <a:pPr eaLnBrk="1" hangingPunct="1"/>
            <a:endParaRPr lang="en-US" sz="3600" b="1" dirty="0" smtClean="0"/>
          </a:p>
          <a:p>
            <a:pPr eaLnBrk="1" hangingPunct="1"/>
            <a:r>
              <a:rPr lang="en-US" sz="3600" b="1" dirty="0" smtClean="0"/>
              <a:t>You must locate two more quotes.</a:t>
            </a:r>
          </a:p>
        </p:txBody>
      </p:sp>
    </p:spTree>
    <p:extLst>
      <p:ext uri="{BB962C8B-B14F-4D97-AF65-F5344CB8AC3E}">
        <p14:creationId xmlns:p14="http://schemas.microsoft.com/office/powerpoint/2010/main" val="26305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for 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smtClean="0"/>
              <a:t>sees </a:t>
            </a:r>
            <a:r>
              <a:rPr lang="en-US" dirty="0" smtClean="0"/>
              <a:t>the young boy being hanged, </a:t>
            </a:r>
            <a:r>
              <a:rPr lang="en-US" dirty="0" err="1" smtClean="0"/>
              <a:t>Elie</a:t>
            </a:r>
            <a:r>
              <a:rPr lang="en-US" dirty="0" smtClean="0"/>
              <a:t> believes that God is no longer there, or dead. The hanging of the boy symbolizes the hanging of God. </a:t>
            </a:r>
            <a:endParaRPr lang="en-US" dirty="0" smtClean="0"/>
          </a:p>
          <a:p>
            <a:r>
              <a:rPr lang="en-US" dirty="0" smtClean="0"/>
              <a:t>Draw </a:t>
            </a:r>
            <a:r>
              <a:rPr lang="en-US" dirty="0" smtClean="0"/>
              <a:t>a symbol </a:t>
            </a:r>
            <a:r>
              <a:rPr lang="en-US" dirty="0" smtClean="0"/>
              <a:t>that shows </a:t>
            </a:r>
            <a:r>
              <a:rPr lang="en-US" dirty="0" err="1" smtClean="0"/>
              <a:t>Elie’s</a:t>
            </a:r>
            <a:r>
              <a:rPr lang="en-US" dirty="0" smtClean="0"/>
              <a:t> loss of faith</a:t>
            </a:r>
            <a:endParaRPr lang="en-US" dirty="0" smtClean="0"/>
          </a:p>
          <a:p>
            <a:r>
              <a:rPr lang="en-US" dirty="0" smtClean="0"/>
              <a:t>Find 5 instances or scenes from Night where </a:t>
            </a:r>
            <a:r>
              <a:rPr lang="en-US" dirty="0" err="1" smtClean="0"/>
              <a:t>Elie</a:t>
            </a:r>
            <a:r>
              <a:rPr lang="en-US" dirty="0" smtClean="0"/>
              <a:t> questions his faith in God and humanity. Write them in your book and the page numbers. (example: </a:t>
            </a:r>
            <a:r>
              <a:rPr lang="en-US" dirty="0" err="1" smtClean="0"/>
              <a:t>Elie</a:t>
            </a:r>
            <a:r>
              <a:rPr lang="en-US" dirty="0" smtClean="0"/>
              <a:t> sees the babies thrown in the pit. P. 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2731</TotalTime>
  <Words>503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Berlin Sans FB</vt:lpstr>
      <vt:lpstr>Book Antiqua</vt:lpstr>
      <vt:lpstr>Bookman Old Style</vt:lpstr>
      <vt:lpstr>Century Schoolbook</vt:lpstr>
      <vt:lpstr>Franklin Gothic Book</vt:lpstr>
      <vt:lpstr>Franklin Gothic Medium</vt:lpstr>
      <vt:lpstr>Juice ITC</vt:lpstr>
      <vt:lpstr>Ravie</vt:lpstr>
      <vt:lpstr>Wingdings</vt:lpstr>
      <vt:lpstr>Wingdings 2</vt:lpstr>
      <vt:lpstr>Trek</vt:lpstr>
      <vt:lpstr> Characters In Night</vt:lpstr>
      <vt:lpstr>Instructions</vt:lpstr>
      <vt:lpstr>Example</vt:lpstr>
      <vt:lpstr>Chapter 2 Response question</vt:lpstr>
      <vt:lpstr>Chapter 3 Response </vt:lpstr>
      <vt:lpstr>Chapter 5 Response: Character Portrait</vt:lpstr>
      <vt:lpstr>For example: </vt:lpstr>
      <vt:lpstr>Response for Chapter 4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 In Night</dc:title>
  <dc:creator>CRYSTAL</dc:creator>
  <cp:lastModifiedBy>Hickman, Kendra</cp:lastModifiedBy>
  <cp:revision>39</cp:revision>
  <dcterms:created xsi:type="dcterms:W3CDTF">2007-10-07T03:10:51Z</dcterms:created>
  <dcterms:modified xsi:type="dcterms:W3CDTF">2017-10-13T20:22:35Z</dcterms:modified>
</cp:coreProperties>
</file>