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 varScale="1">
        <p:scale>
          <a:sx n="65" d="100"/>
          <a:sy n="65" d="100"/>
        </p:scale>
        <p:origin x="12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96F4B-7454-4063-A74A-D23F6A754D9A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AD117-06D9-4E92-9C1E-D3539A456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15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C7B9-2F8B-4EE5-AE98-6C0B252F7E1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ABDD-7F4D-421A-AB2F-4BAD78CDFFDE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C7B9-2F8B-4EE5-AE98-6C0B252F7E1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ABDD-7F4D-421A-AB2F-4BAD78CDF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C7B9-2F8B-4EE5-AE98-6C0B252F7E1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ABDD-7F4D-421A-AB2F-4BAD78CDF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C7B9-2F8B-4EE5-AE98-6C0B252F7E1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ABDD-7F4D-421A-AB2F-4BAD78CDF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C7B9-2F8B-4EE5-AE98-6C0B252F7E1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ABDD-7F4D-421A-AB2F-4BAD78CDFF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C7B9-2F8B-4EE5-AE98-6C0B252F7E1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ABDD-7F4D-421A-AB2F-4BAD78CDF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C7B9-2F8B-4EE5-AE98-6C0B252F7E1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ABDD-7F4D-421A-AB2F-4BAD78CDF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C7B9-2F8B-4EE5-AE98-6C0B252F7E1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ABDD-7F4D-421A-AB2F-4BAD78CDF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C7B9-2F8B-4EE5-AE98-6C0B252F7E1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ABDD-7F4D-421A-AB2F-4BAD78CDF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C7B9-2F8B-4EE5-AE98-6C0B252F7E1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ABDD-7F4D-421A-AB2F-4BAD78CDFFDE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C7B9-2F8B-4EE5-AE98-6C0B252F7E1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ABDD-7F4D-421A-AB2F-4BAD78CDFFDE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81FC7B9-2F8B-4EE5-AE98-6C0B252F7E1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F4EABDD-7F4D-421A-AB2F-4BAD78CDFFD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Siddhartha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Hermann </a:t>
            </a:r>
            <a:r>
              <a:rPr lang="en-US" dirty="0" err="1" smtClean="0"/>
              <a:t>Hesse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80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Hinduism and Buddhism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Neither Hinduism nor Buddhism are monotheistic, but many followers focus their worship on one divinity:</a:t>
            </a:r>
          </a:p>
          <a:p>
            <a:pPr lvl="1">
              <a:buFontTx/>
              <a:buChar char="-"/>
            </a:pPr>
            <a:r>
              <a:rPr lang="en-US" sz="2400" dirty="0" smtClean="0"/>
              <a:t>Hinduism: Either Siva, Vishnu, Krishna, or </a:t>
            </a:r>
            <a:r>
              <a:rPr lang="en-US" sz="2400" dirty="0" err="1" smtClean="0"/>
              <a:t>Mahadevi</a:t>
            </a:r>
            <a:r>
              <a:rPr lang="en-US" sz="2400" dirty="0" smtClean="0"/>
              <a:t> (Great Goddess)</a:t>
            </a:r>
          </a:p>
          <a:p>
            <a:pPr lvl="1">
              <a:buFontTx/>
              <a:buChar char="-"/>
            </a:pPr>
            <a:r>
              <a:rPr lang="en-US" sz="2400" dirty="0" smtClean="0"/>
              <a:t>Buddhism: Buddha is not a god, but inspires veneration.</a:t>
            </a:r>
            <a:endParaRPr lang="en-US" sz="2400" dirty="0"/>
          </a:p>
          <a:p>
            <a:pPr lvl="1">
              <a:buFontTx/>
              <a:buChar char="-"/>
            </a:pPr>
            <a:endParaRPr lang="en-US" sz="2400" dirty="0" smtClean="0"/>
          </a:p>
          <a:p>
            <a:pPr lvl="1">
              <a:buFontTx/>
              <a:buChar char="-"/>
            </a:pPr>
            <a:r>
              <a:rPr lang="en-US" sz="2400" dirty="0" smtClean="0"/>
              <a:t>Some historians believe that Buddhism began as a reform movement within Hinduism and then evolved into a separate religion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17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Hermann </a:t>
            </a:r>
            <a:r>
              <a:rPr lang="en-US" dirty="0" err="1" smtClean="0"/>
              <a:t>Hesse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Born in 1877 in </a:t>
            </a:r>
            <a:r>
              <a:rPr lang="en-US" dirty="0" err="1" smtClean="0"/>
              <a:t>Calw</a:t>
            </a:r>
            <a:r>
              <a:rPr lang="en-US" dirty="0" smtClean="0"/>
              <a:t>, Germany</a:t>
            </a:r>
          </a:p>
          <a:p>
            <a:r>
              <a:rPr lang="en-US" dirty="0" smtClean="0"/>
              <a:t>Father was a religious journalist, publisher, and missionary.  He wanted his son to pursue the ministry.</a:t>
            </a:r>
          </a:p>
          <a:p>
            <a:r>
              <a:rPr lang="en-US" dirty="0" smtClean="0"/>
              <a:t>Experienced a religious crisis and fled the seminary in 1891.  He also attempted suicide.</a:t>
            </a:r>
          </a:p>
          <a:p>
            <a:r>
              <a:rPr lang="en-US" dirty="0" smtClean="0"/>
              <a:t>Wrote antiwar tracts during World War II.  Became a student of psychology: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studied Freud, was psychoanalyzed by Jung (he was a patient in a sanitarium).</a:t>
            </a:r>
          </a:p>
          <a:p>
            <a:r>
              <a:rPr lang="en-US" dirty="0" smtClean="0"/>
              <a:t>Won a Nobel Prize in 1946 for his literature.</a:t>
            </a:r>
          </a:p>
          <a:p>
            <a:r>
              <a:rPr lang="en-US" dirty="0" smtClean="0"/>
              <a:t>Died of a brain hemorrhage in 1962.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73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Brief Psychoanalysis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Freud: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-Id: the pleasure principle; cares only about itself and getting what it wants (THE DEVIL).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Ego: the reality principle; understands needs of others and meets the needs of our impulses (id) and our conscience (superego) (YOUR MIND AND HEART).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Superego: the conscience; develops due to moral 	and ethical constraints; right vs wrong (THE  ANGEL).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ID				Superego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            EGO (maintains balance)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5126181"/>
            <a:ext cx="579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38400" y="5105400"/>
            <a:ext cx="1371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267200" y="5105400"/>
            <a:ext cx="1295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60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Jung’s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Self-realization: the final stage of development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Focused on the study of the unconscious (dreams, art, 	religion, etc.) to </a:t>
            </a:r>
            <a:r>
              <a:rPr lang="en-US" u="sng" dirty="0" smtClean="0"/>
              <a:t>reconcile</a:t>
            </a:r>
            <a:r>
              <a:rPr lang="en-US" dirty="0" smtClean="0"/>
              <a:t> the </a:t>
            </a:r>
            <a:r>
              <a:rPr lang="en-US" u="sng" dirty="0" smtClean="0"/>
              <a:t>individual’s consciousness with </a:t>
            </a:r>
            <a:r>
              <a:rPr lang="en-US" dirty="0"/>
              <a:t>	</a:t>
            </a:r>
            <a:r>
              <a:rPr lang="en-US" u="sng" dirty="0" smtClean="0"/>
              <a:t>the world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To complete the individualization process, one must go 	beyond the </a:t>
            </a:r>
            <a:r>
              <a:rPr lang="en-US" u="sng" dirty="0" smtClean="0"/>
              <a:t>ego</a:t>
            </a:r>
            <a:r>
              <a:rPr lang="en-US" dirty="0" smtClean="0"/>
              <a:t> and pay attention to dreams, religion, 	and spirituality while questioning the views of society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40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Siddhartha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Published in 1922</a:t>
            </a:r>
          </a:p>
          <a:p>
            <a:r>
              <a:rPr lang="en-US" dirty="0" smtClean="0"/>
              <a:t>It offended many readers who believed it glorified sex and drug addiction.</a:t>
            </a:r>
          </a:p>
          <a:p>
            <a:r>
              <a:rPr lang="en-US" dirty="0" smtClean="0"/>
              <a:t>Novella: a short novel</a:t>
            </a:r>
          </a:p>
          <a:p>
            <a:r>
              <a:rPr lang="en-US" dirty="0" smtClean="0"/>
              <a:t>Bildungsroman: a novel that portrays the growth/education of a young protagonist as he or she faces moral and/or intellectual crises that prepare him or her for adult life</a:t>
            </a:r>
          </a:p>
          <a:p>
            <a:r>
              <a:rPr lang="en-US" dirty="0" smtClean="0"/>
              <a:t>Allusions: refers to other works (myths, practices, terminology, social structures, and sacred scriptures or Hinduism, Buddhism, and Christianity.)</a:t>
            </a:r>
          </a:p>
          <a:p>
            <a:r>
              <a:rPr lang="en-US" dirty="0" smtClean="0"/>
              <a:t> Allegory: symbolic representation of certain truths about human existence</a:t>
            </a:r>
          </a:p>
          <a:p>
            <a:pPr marL="0" indent="0">
              <a:buNone/>
            </a:pPr>
            <a:r>
              <a:rPr lang="en-US" dirty="0" smtClean="0"/>
              <a:t>Part 1: Siddhartha’s young manhood</a:t>
            </a:r>
          </a:p>
          <a:p>
            <a:pPr marL="0" indent="0">
              <a:buNone/>
            </a:pPr>
            <a:r>
              <a:rPr lang="en-US" dirty="0" smtClean="0"/>
              <a:t>Part 2: Siddhartha’s middle age, the beginning of his old age, his final path to spiritual enlightenment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1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Ablutions: acts of ritual washing</a:t>
            </a:r>
          </a:p>
          <a:p>
            <a:r>
              <a:rPr lang="en-US" dirty="0" smtClean="0"/>
              <a:t>Ascetics: people committed to self-denial and spiritual discipline</a:t>
            </a:r>
          </a:p>
          <a:p>
            <a:r>
              <a:rPr lang="en-US" dirty="0" smtClean="0"/>
              <a:t>Alms: charitable gifts to the poor</a:t>
            </a:r>
          </a:p>
          <a:p>
            <a:r>
              <a:rPr lang="en-US" dirty="0" smtClean="0"/>
              <a:t>Siddhartha: same given name as Buddha</a:t>
            </a:r>
          </a:p>
          <a:p>
            <a:pPr marL="0" indent="0">
              <a:buNone/>
            </a:pPr>
            <a:r>
              <a:rPr lang="en-US" dirty="0" smtClean="0"/>
              <a:t>	** Although Siddhartha’s renunciation of privilege for 	asceticism parallels Buddha’s life, he is a </a:t>
            </a:r>
            <a:r>
              <a:rPr lang="en-US" u="sng" dirty="0" smtClean="0"/>
              <a:t>different</a:t>
            </a:r>
            <a:r>
              <a:rPr lang="en-US" dirty="0" smtClean="0"/>
              <a:t> 	</a:t>
            </a:r>
            <a:r>
              <a:rPr lang="en-US" u="sng" dirty="0" smtClean="0"/>
              <a:t>individual</a:t>
            </a:r>
            <a:r>
              <a:rPr lang="en-US" dirty="0" smtClean="0"/>
              <a:t>.  </a:t>
            </a:r>
            <a:r>
              <a:rPr lang="en-US" dirty="0" err="1" smtClean="0"/>
              <a:t>Hesse’s</a:t>
            </a:r>
            <a:r>
              <a:rPr lang="en-US" dirty="0" smtClean="0"/>
              <a:t> Siddhartha pursues his own path to 	enlightenment. He respects Buddha, but ultimately rejects 	Buddha’s practices for his own.**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28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Yoga: one of the six classic systems of Hindu philosophy that focuses on </a:t>
            </a:r>
            <a:r>
              <a:rPr lang="en-US" u="sng" dirty="0" smtClean="0"/>
              <a:t>bodily control</a:t>
            </a:r>
            <a:r>
              <a:rPr lang="en-US" dirty="0" smtClean="0"/>
              <a:t> and </a:t>
            </a:r>
            <a:r>
              <a:rPr lang="en-US" u="sng" dirty="0" smtClean="0"/>
              <a:t>the magical powers obtained by its devotees</a:t>
            </a:r>
          </a:p>
          <a:p>
            <a:r>
              <a:rPr lang="en-US" dirty="0" smtClean="0"/>
              <a:t>Goal: to achieve liberation from the limitations of flesh, delusions on sense, and pitfalls of thought; </a:t>
            </a:r>
            <a:r>
              <a:rPr lang="en-US" b="1" dirty="0" smtClean="0"/>
              <a:t>achieve union with the object of knowledge (God or self)</a:t>
            </a:r>
          </a:p>
          <a:p>
            <a:r>
              <a:rPr lang="en-US" dirty="0" smtClean="0"/>
              <a:t>Eight stages: self-control, religious observance, </a:t>
            </a:r>
            <a:r>
              <a:rPr lang="en-US" u="sng" dirty="0" smtClean="0"/>
              <a:t>postures,</a:t>
            </a:r>
            <a:r>
              <a:rPr lang="en-US" dirty="0" smtClean="0"/>
              <a:t> </a:t>
            </a:r>
            <a:r>
              <a:rPr lang="en-US" u="sng" dirty="0" smtClean="0"/>
              <a:t>regulation of breath</a:t>
            </a:r>
            <a:r>
              <a:rPr lang="en-US" dirty="0" smtClean="0"/>
              <a:t>, </a:t>
            </a:r>
            <a:r>
              <a:rPr lang="en-US" u="sng" dirty="0" smtClean="0"/>
              <a:t>restraint of senses</a:t>
            </a:r>
            <a:r>
              <a:rPr lang="en-US" dirty="0" smtClean="0"/>
              <a:t>, </a:t>
            </a:r>
            <a:r>
              <a:rPr lang="en-US" u="sng" dirty="0" smtClean="0"/>
              <a:t>steadying of the mind</a:t>
            </a:r>
            <a:r>
              <a:rPr lang="en-US" dirty="0" smtClean="0"/>
              <a:t>,  </a:t>
            </a:r>
            <a:r>
              <a:rPr lang="en-US" u="sng" dirty="0" smtClean="0"/>
              <a:t>meditation</a:t>
            </a:r>
            <a:r>
              <a:rPr lang="en-US" dirty="0" smtClean="0"/>
              <a:t>, profound contemplation/liberation</a:t>
            </a:r>
          </a:p>
          <a:p>
            <a:r>
              <a:rPr lang="en-US" dirty="0" smtClean="0"/>
              <a:t>Liberation rarely can be attained in one lifetime (several births often needed).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80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Archetypes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Trimurti: (Brahma: Creator; Vishnu: Protector; Shiva: Destroyer/Preserver)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cs typeface="Times New Roman"/>
              </a:rPr>
              <a:t>Polytheism</a:t>
            </a:r>
          </a:p>
          <a:p>
            <a:r>
              <a:rPr lang="en-US" dirty="0" smtClean="0"/>
              <a:t>Trinity in Christianity: (Father: Creator; Son/Jesus: Savior/Redeemer; Holy Spirit: Sanctifier/Helper)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latin typeface="+mj-lt"/>
                <a:cs typeface="Times New Roman"/>
              </a:rPr>
              <a:t>Monotheism </a:t>
            </a:r>
          </a:p>
          <a:p>
            <a:endParaRPr lang="en-US" dirty="0">
              <a:latin typeface="+mj-lt"/>
              <a:cs typeface="Times New Roman"/>
            </a:endParaRPr>
          </a:p>
          <a:p>
            <a:r>
              <a:rPr lang="en-US" dirty="0" smtClean="0">
                <a:latin typeface="+mj-lt"/>
                <a:cs typeface="Times New Roman"/>
              </a:rPr>
              <a:t>Indian culture also believes in a continual cycle of growth, destruction, and rebirth like other myths like: “The End of All Things,” “The Wooden People,” “The Metamorphoses,” etc.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113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Caste 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124" y="1828801"/>
            <a:ext cx="5598076" cy="3989180"/>
          </a:xfrm>
        </p:spPr>
      </p:pic>
    </p:spTree>
    <p:extLst>
      <p:ext uri="{BB962C8B-B14F-4D97-AF65-F5344CB8AC3E}">
        <p14:creationId xmlns:p14="http://schemas.microsoft.com/office/powerpoint/2010/main" val="26654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Caste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Brahmins: teachers, spiritual leaders, priests (the “head”)</a:t>
            </a:r>
          </a:p>
          <a:p>
            <a:endParaRPr lang="en-US" dirty="0"/>
          </a:p>
          <a:p>
            <a:r>
              <a:rPr lang="en-US" dirty="0" smtClean="0"/>
              <a:t>Kshatriya: rulers and warriors (the “hands”)</a:t>
            </a:r>
          </a:p>
          <a:p>
            <a:endParaRPr lang="en-US" dirty="0"/>
          </a:p>
          <a:p>
            <a:r>
              <a:rPr lang="en-US" dirty="0" smtClean="0"/>
              <a:t>Vaishya: merchants, farmers, and artisans (the “thighs”)</a:t>
            </a:r>
          </a:p>
          <a:p>
            <a:endParaRPr lang="en-US" dirty="0"/>
          </a:p>
          <a:p>
            <a:r>
              <a:rPr lang="en-US" dirty="0" smtClean="0"/>
              <a:t>Shudras: menial work, servants (the “feet”)</a:t>
            </a:r>
          </a:p>
          <a:p>
            <a:endParaRPr lang="en-US" dirty="0"/>
          </a:p>
          <a:p>
            <a:r>
              <a:rPr lang="en-US" dirty="0" smtClean="0"/>
              <a:t>Untouchables: clean up dead animals and human waste (not a part of the primal man)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47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Caste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Untouchables were abolished in India in 1949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Gandhi called the untouchables “children of God” 	and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helped influence legal action.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The caste system greatly influenced marriages,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careers, friends, </a:t>
            </a:r>
            <a:r>
              <a:rPr lang="en-US" dirty="0" err="1" smtClean="0"/>
              <a:t>etc</a:t>
            </a:r>
            <a:r>
              <a:rPr lang="en-US" dirty="0" smtClean="0"/>
              <a:t> in India.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In modern India, the situation is complex and 	</a:t>
            </a:r>
            <a:r>
              <a:rPr lang="en-US" dirty="0" err="1" smtClean="0"/>
              <a:t>intercaste</a:t>
            </a:r>
            <a:r>
              <a:rPr lang="en-US" dirty="0" smtClean="0"/>
              <a:t> mobility and marriages are common, 	especially in cities.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2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Hinduis</a:t>
            </a:r>
            <a:r>
              <a:rPr lang="en-US" dirty="0"/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Characteristics: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Maya: the material world is illusory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Samsara: the world of material existence and the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passing of souls from one life to another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Karma: an individual’s fate in the cycle can be 	altered by good or evil actions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Dharma: righteousness and justice found in social and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moral laws; focusing on duty and obligations 	instead  of personal satisfaction.</a:t>
            </a:r>
          </a:p>
        </p:txBody>
      </p:sp>
    </p:spTree>
    <p:extLst>
      <p:ext uri="{BB962C8B-B14F-4D97-AF65-F5344CB8AC3E}">
        <p14:creationId xmlns:p14="http://schemas.microsoft.com/office/powerpoint/2010/main" val="361894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Buddhism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 by Siddhartha Gautama in the 500’s B.C.E.</a:t>
            </a:r>
          </a:p>
          <a:p>
            <a:endParaRPr lang="en-US" dirty="0"/>
          </a:p>
          <a:p>
            <a:r>
              <a:rPr lang="en-US" dirty="0" smtClean="0"/>
              <a:t>Four Noble Truths:</a:t>
            </a:r>
          </a:p>
          <a:p>
            <a:pPr marL="0" indent="0">
              <a:buNone/>
            </a:pPr>
            <a:r>
              <a:rPr lang="en-US" dirty="0" smtClean="0"/>
              <a:t>1. Sorrow of existence</a:t>
            </a:r>
          </a:p>
          <a:p>
            <a:pPr marL="0" indent="0">
              <a:buNone/>
            </a:pPr>
            <a:r>
              <a:rPr lang="en-US" dirty="0" smtClean="0"/>
              <a:t>2. Desire for sensual delights causes suffering</a:t>
            </a:r>
          </a:p>
          <a:p>
            <a:pPr marL="0" indent="0">
              <a:buNone/>
            </a:pPr>
            <a:r>
              <a:rPr lang="en-US" dirty="0" smtClean="0"/>
              <a:t>3. Suffering can be ended through extinction of desire</a:t>
            </a:r>
          </a:p>
          <a:p>
            <a:pPr marL="0" indent="0">
              <a:buNone/>
            </a:pPr>
            <a:r>
              <a:rPr lang="en-US" dirty="0" smtClean="0"/>
              <a:t>4. Following the “eightfold noble path” is the way to salvation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88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Buddism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Eightfold Noble Path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Right Speech</a:t>
            </a:r>
          </a:p>
          <a:p>
            <a:pPr marL="457200" indent="-457200">
              <a:buAutoNum type="arabicPeriod"/>
            </a:pPr>
            <a:r>
              <a:rPr lang="en-US" dirty="0" smtClean="0"/>
              <a:t>Right Occupation</a:t>
            </a:r>
          </a:p>
          <a:p>
            <a:pPr marL="457200" indent="-457200">
              <a:buAutoNum type="arabicPeriod"/>
            </a:pPr>
            <a:r>
              <a:rPr lang="en-US" dirty="0" smtClean="0"/>
              <a:t>Right Action</a:t>
            </a:r>
          </a:p>
          <a:p>
            <a:pPr marL="457200" indent="-457200">
              <a:buAutoNum type="arabicPeriod"/>
            </a:pPr>
            <a:r>
              <a:rPr lang="en-US" dirty="0" smtClean="0"/>
              <a:t>Right Effort</a:t>
            </a:r>
          </a:p>
          <a:p>
            <a:pPr marL="457200" indent="-457200">
              <a:buAutoNum type="arabicPeriod"/>
            </a:pPr>
            <a:r>
              <a:rPr lang="en-US" dirty="0" smtClean="0"/>
              <a:t>Right Mindfulness</a:t>
            </a:r>
          </a:p>
          <a:p>
            <a:pPr marL="457200" indent="-457200">
              <a:buAutoNum type="arabicPeriod"/>
            </a:pPr>
            <a:r>
              <a:rPr lang="en-US" dirty="0" smtClean="0"/>
              <a:t>Right Concentration</a:t>
            </a:r>
          </a:p>
          <a:p>
            <a:pPr marL="457200" indent="-457200">
              <a:buAutoNum type="arabicPeriod"/>
            </a:pPr>
            <a:r>
              <a:rPr lang="en-US" dirty="0" smtClean="0"/>
              <a:t>Right Belief</a:t>
            </a:r>
          </a:p>
          <a:p>
            <a:pPr marL="457200" indent="-457200">
              <a:buAutoNum type="arabicPeriod"/>
            </a:pPr>
            <a:r>
              <a:rPr lang="en-US" dirty="0" smtClean="0"/>
              <a:t>Right Intention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51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13080</TotalTime>
  <Words>616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Tw Cen MT</vt:lpstr>
      <vt:lpstr>Thatch</vt:lpstr>
      <vt:lpstr>Siddhartha</vt:lpstr>
      <vt:lpstr>Yoga</vt:lpstr>
      <vt:lpstr>Archetypes</vt:lpstr>
      <vt:lpstr>Caste System</vt:lpstr>
      <vt:lpstr>Caste System</vt:lpstr>
      <vt:lpstr>Caste System</vt:lpstr>
      <vt:lpstr>Hinduism</vt:lpstr>
      <vt:lpstr>Buddhism</vt:lpstr>
      <vt:lpstr>Buddism</vt:lpstr>
      <vt:lpstr>Hinduism and Buddhism </vt:lpstr>
      <vt:lpstr>Hermann Hesse</vt:lpstr>
      <vt:lpstr>Brief Psychoanalysis</vt:lpstr>
      <vt:lpstr>Jung’s Theory</vt:lpstr>
      <vt:lpstr>Siddhartha</vt:lpstr>
      <vt:lpstr>Vocabulary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Siddhartha</dc:title>
  <dc:creator>Farran Williams</dc:creator>
  <cp:lastModifiedBy>Hickman, Kendra</cp:lastModifiedBy>
  <cp:revision>20</cp:revision>
  <cp:lastPrinted>2016-03-08T18:19:39Z</cp:lastPrinted>
  <dcterms:created xsi:type="dcterms:W3CDTF">2014-03-29T01:17:20Z</dcterms:created>
  <dcterms:modified xsi:type="dcterms:W3CDTF">2018-04-17T18:22:46Z</dcterms:modified>
</cp:coreProperties>
</file>