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ill_Hudson_(photographer)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rles_Moore_(photographer)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igitaljournalist.org/issue0309/lm04.html" TargetMode="External"/><Relationship Id="rId4" Type="http://schemas.openxmlformats.org/officeDocument/2006/relationships/hyperlink" Target="https://en.wikipedia.org/wiki/Black_Star_(photo_agency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 Statement Directions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313509"/>
            <a:ext cx="11521440" cy="6257108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US" sz="2800" b="1" dirty="0" smtClean="0"/>
              <a:t>Underline words that you feel reveal the clergymen’s tone towards the protests/unrest. In the margins explain their tone/attitude. </a:t>
            </a:r>
            <a:r>
              <a:rPr lang="en-US" sz="2800" dirty="0" smtClean="0"/>
              <a:t>(Paragraphs 1 – 3)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What is the clergymen’s claim or argument? Annotate this to the side.(</a:t>
            </a:r>
            <a:r>
              <a:rPr lang="en-US" sz="2800" dirty="0" smtClean="0"/>
              <a:t>Paragraph 3)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What do the clergymen think should happen? </a:t>
            </a:r>
            <a:r>
              <a:rPr lang="en-US" sz="2800" dirty="0" smtClean="0"/>
              <a:t>(Paragraph 4)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Contrary to what </a:t>
            </a:r>
            <a:r>
              <a:rPr lang="en-US" sz="2800" b="1" dirty="0" err="1" smtClean="0"/>
              <a:t>Ghandi</a:t>
            </a:r>
            <a:r>
              <a:rPr lang="en-US" sz="2800" b="1" dirty="0" smtClean="0"/>
              <a:t> feels about civil disobedience, what do the clergymen feel civil disobedience leads to? Annotate. </a:t>
            </a:r>
            <a:r>
              <a:rPr lang="en-US" sz="2800" dirty="0" smtClean="0"/>
              <a:t>(Paragraph 5)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Who is commended, or thanked, in paragraph 6? </a:t>
            </a:r>
            <a:r>
              <a:rPr lang="en-US" sz="2800" b="1" dirty="0" smtClean="0">
                <a:solidFill>
                  <a:srgbClr val="FF0000"/>
                </a:solidFill>
              </a:rPr>
              <a:t>Extension - How may this be antithetical to what you have learned in previous classes?</a:t>
            </a:r>
            <a:r>
              <a:rPr lang="en-US" sz="2800" b="1" dirty="0" smtClean="0"/>
              <a:t> </a:t>
            </a:r>
            <a:r>
              <a:rPr lang="en-US" sz="2800" dirty="0" smtClean="0"/>
              <a:t>Explain in the margins. 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What solution do the clergymen propose in paragraph 7? </a:t>
            </a:r>
            <a:r>
              <a:rPr lang="en-US" sz="2800" dirty="0" smtClean="0"/>
              <a:t>Annotate.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2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birmingham civil rights mov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05" y="311966"/>
            <a:ext cx="8883923" cy="623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457508" y="1582672"/>
            <a:ext cx="19986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3" tooltip="Bill Hudson (photographer)"/>
              </a:rPr>
              <a:t>Bill Hudson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's image of Parker High School student Walter Gadsden being attacked by dogs was published in 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The New York Times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on May 4, 1963.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ree black high school students, two boys and a girl, facing into a storefront window to avoid being hurt by a water cannon Blasting of boy at his back; all three are dripping with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67" y="277448"/>
            <a:ext cx="8047899" cy="637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699863" y="2400441"/>
            <a:ext cx="30436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0B0080"/>
                </a:solidFill>
                <a:latin typeface="Arial" panose="020B0604020202020204" pitchFamily="34" charset="0"/>
                <a:hlinkClick r:id="rId3" tooltip="Charles Moore (photographer)"/>
              </a:rPr>
              <a:t>Charles Moore</a:t>
            </a:r>
            <a:r>
              <a:rPr lang="en-US" dirty="0">
                <a:solidFill>
                  <a:srgbClr val="54595D"/>
                </a:solidFill>
                <a:latin typeface="Arial" panose="020B0604020202020204" pitchFamily="34" charset="0"/>
              </a:rPr>
              <a:t>, represented by the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4" tooltip="Black Star (photo agency)"/>
              </a:rPr>
              <a:t>Black Star</a:t>
            </a:r>
            <a:r>
              <a:rPr lang="en-US" dirty="0">
                <a:solidFill>
                  <a:srgbClr val="54595D"/>
                </a:solidFill>
                <a:latin typeface="Arial" panose="020B0604020202020204" pitchFamily="34" charset="0"/>
              </a:rPr>
              <a:t> photo agency - </a:t>
            </a:r>
            <a:r>
              <a:rPr lang="en-US" dirty="0">
                <a:solidFill>
                  <a:srgbClr val="0B0080"/>
                </a:solidFill>
                <a:latin typeface="Arial" panose="020B0604020202020204" pitchFamily="34" charset="0"/>
                <a:hlinkClick r:id="rId5"/>
              </a:rPr>
              <a:t>http://digitaljournalist.org/issue0309/lm04.html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3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birmingham civil rights mov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603" y="391885"/>
            <a:ext cx="9885970" cy="617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07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368</TotalTime>
  <Words>150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Garamond</vt:lpstr>
      <vt:lpstr>Savon</vt:lpstr>
      <vt:lpstr>Public Statement Directions</vt:lpstr>
      <vt:lpstr>PowerPoint Presentation</vt:lpstr>
      <vt:lpstr>PowerPoint Presentation</vt:lpstr>
      <vt:lpstr>PowerPoint Presentation</vt:lpstr>
      <vt:lpstr>PowerPoint Presentation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Statement Directions</dc:title>
  <dc:creator>Hickman, Kendra</dc:creator>
  <cp:lastModifiedBy>Hickman, Kendra</cp:lastModifiedBy>
  <cp:revision>4</cp:revision>
  <cp:lastPrinted>2017-12-05T18:33:00Z</cp:lastPrinted>
  <dcterms:created xsi:type="dcterms:W3CDTF">2017-11-28T22:54:17Z</dcterms:created>
  <dcterms:modified xsi:type="dcterms:W3CDTF">2017-12-05T18:58:44Z</dcterms:modified>
</cp:coreProperties>
</file>