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18"/>
  </p:handoutMasterIdLst>
  <p:sldIdLst>
    <p:sldId id="256" r:id="rId2"/>
    <p:sldId id="274" r:id="rId3"/>
    <p:sldId id="275" r:id="rId4"/>
    <p:sldId id="273" r:id="rId5"/>
    <p:sldId id="257" r:id="rId6"/>
    <p:sldId id="276" r:id="rId7"/>
    <p:sldId id="260" r:id="rId8"/>
    <p:sldId id="282" r:id="rId9"/>
    <p:sldId id="262" r:id="rId10"/>
    <p:sldId id="283" r:id="rId11"/>
    <p:sldId id="264" r:id="rId12"/>
    <p:sldId id="284" r:id="rId13"/>
    <p:sldId id="265" r:id="rId14"/>
    <p:sldId id="285" r:id="rId15"/>
    <p:sldId id="259"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2" d="100"/>
          <a:sy n="82" d="100"/>
        </p:scale>
        <p:origin x="42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CE7BE4-3F4C-427A-8BEF-361B65128C13}" type="datetimeFigureOut">
              <a:rPr lang="en-US" smtClean="0"/>
              <a:t>4/25/2018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7CE9A9-31CF-4171-9E29-46916879EC9B}" type="slidenum">
              <a:rPr lang="en-US" smtClean="0"/>
              <a:t>‹#›</a:t>
            </a:fld>
            <a:endParaRPr lang="en-US"/>
          </a:p>
        </p:txBody>
      </p:sp>
    </p:spTree>
    <p:extLst>
      <p:ext uri="{BB962C8B-B14F-4D97-AF65-F5344CB8AC3E}">
        <p14:creationId xmlns:p14="http://schemas.microsoft.com/office/powerpoint/2010/main" val="1415335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4/25/2018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4/25/2018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4/25/2018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Macbeth</a:t>
            </a:r>
            <a:r>
              <a:rPr lang="en-US" dirty="0" smtClean="0"/>
              <a:t> Act I Quotes Carousel</a:t>
            </a:r>
            <a:endParaRPr lang="en-US" i="1" dirty="0"/>
          </a:p>
        </p:txBody>
      </p:sp>
      <p:sp>
        <p:nvSpPr>
          <p:cNvPr id="3" name="Subtitle 2"/>
          <p:cNvSpPr>
            <a:spLocks noGrp="1"/>
          </p:cNvSpPr>
          <p:nvPr>
            <p:ph type="subTitle" idx="1"/>
          </p:nvPr>
        </p:nvSpPr>
        <p:spPr/>
        <p:txBody>
          <a:bodyPr/>
          <a:lstStyle/>
          <a:p>
            <a:r>
              <a:rPr lang="en-US" dirty="0" smtClean="0"/>
              <a:t>Hickman</a:t>
            </a:r>
            <a:r>
              <a:rPr lang="en-US" smtClean="0"/>
              <a:t>, Jones, and MacDonald</a:t>
            </a:r>
            <a:endParaRPr lang="en-US" dirty="0"/>
          </a:p>
        </p:txBody>
      </p:sp>
    </p:spTree>
    <p:extLst>
      <p:ext uri="{BB962C8B-B14F-4D97-AF65-F5344CB8AC3E}">
        <p14:creationId xmlns:p14="http://schemas.microsoft.com/office/powerpoint/2010/main" val="364150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31235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 Come you spirits that tend on mortal thoughts, unsex me here, and fill me from the crown to the toe top-full of direst cruelty.” </a:t>
            </a:r>
          </a:p>
          <a:p>
            <a:pPr lvl="0">
              <a:buClr>
                <a:srgbClr val="D34817">
                  <a:lumMod val="75000"/>
                </a:srgbClr>
              </a:buClr>
            </a:pPr>
            <a:r>
              <a:rPr lang="en-US" sz="1800" dirty="0">
                <a:solidFill>
                  <a:prstClr val="black"/>
                </a:solidFill>
              </a:rPr>
              <a:t>No Fear Book: </a:t>
            </a:r>
            <a:r>
              <a:rPr lang="en-US" sz="1800" dirty="0" smtClean="0">
                <a:solidFill>
                  <a:prstClr val="black"/>
                </a:solidFill>
              </a:rPr>
              <a:t>32</a:t>
            </a:r>
            <a:endParaRPr lang="en-US" sz="1800" dirty="0">
              <a:solidFill>
                <a:prstClr val="black"/>
              </a:solidFill>
            </a:endParaRPr>
          </a:p>
          <a:p>
            <a:pPr lvl="0">
              <a:buClr>
                <a:srgbClr val="D34817">
                  <a:lumMod val="75000"/>
                </a:srgbClr>
              </a:buClr>
            </a:pPr>
            <a:r>
              <a:rPr lang="en-US" sz="1800" dirty="0">
                <a:solidFill>
                  <a:prstClr val="black"/>
                </a:solidFill>
              </a:rPr>
              <a:t>PDF: </a:t>
            </a:r>
            <a:r>
              <a:rPr lang="en-US" sz="1800" dirty="0" smtClean="0">
                <a:solidFill>
                  <a:prstClr val="black"/>
                </a:solidFill>
              </a:rPr>
              <a:t>12</a:t>
            </a:r>
            <a:endParaRPr lang="en-US" sz="1800" dirty="0">
              <a:solidFill>
                <a:prstClr val="black"/>
              </a:solidFill>
            </a:endParaRPr>
          </a:p>
          <a:p>
            <a:endParaRPr lang="en-US" sz="4400" dirty="0"/>
          </a:p>
        </p:txBody>
      </p:sp>
    </p:spTree>
    <p:extLst>
      <p:ext uri="{BB962C8B-B14F-4D97-AF65-F5344CB8AC3E}">
        <p14:creationId xmlns:p14="http://schemas.microsoft.com/office/powerpoint/2010/main" val="3306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413734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a:t>
            </a:r>
            <a:r>
              <a:rPr lang="en-US" sz="4000" dirty="0" err="1" smtClean="0"/>
              <a:t>Glamis</a:t>
            </a:r>
            <a:r>
              <a:rPr lang="en-US" sz="4000" dirty="0" smtClean="0"/>
              <a:t> thou art, and Cawdor, and shalt be what thou are promised.  Yet do I fear thy nature; it is too full o’ </a:t>
            </a:r>
            <a:r>
              <a:rPr lang="en-US" sz="4000" dirty="0" err="1" smtClean="0"/>
              <a:t>th</a:t>
            </a:r>
            <a:r>
              <a:rPr lang="en-US" sz="4000" dirty="0" smtClean="0"/>
              <a:t>’ milk of human kindness to catch the nearest way.”</a:t>
            </a:r>
          </a:p>
          <a:p>
            <a:pPr lvl="0">
              <a:buClr>
                <a:srgbClr val="D34817">
                  <a:lumMod val="75000"/>
                </a:srgbClr>
              </a:buClr>
            </a:pPr>
            <a:r>
              <a:rPr lang="en-US" sz="1800" dirty="0">
                <a:solidFill>
                  <a:prstClr val="black"/>
                </a:solidFill>
              </a:rPr>
              <a:t>No Fear Book: </a:t>
            </a:r>
            <a:r>
              <a:rPr lang="en-US" sz="1800" dirty="0" smtClean="0">
                <a:solidFill>
                  <a:prstClr val="black"/>
                </a:solidFill>
              </a:rPr>
              <a:t>30</a:t>
            </a:r>
            <a:endParaRPr lang="en-US" sz="1800" dirty="0">
              <a:solidFill>
                <a:prstClr val="black"/>
              </a:solidFill>
            </a:endParaRPr>
          </a:p>
          <a:p>
            <a:pPr lvl="0">
              <a:buClr>
                <a:srgbClr val="D34817">
                  <a:lumMod val="75000"/>
                </a:srgbClr>
              </a:buClr>
            </a:pPr>
            <a:r>
              <a:rPr lang="en-US" sz="1800" dirty="0">
                <a:solidFill>
                  <a:prstClr val="black"/>
                </a:solidFill>
              </a:rPr>
              <a:t>PDF: </a:t>
            </a:r>
            <a:r>
              <a:rPr lang="en-US" sz="1800" dirty="0" smtClean="0">
                <a:solidFill>
                  <a:prstClr val="black"/>
                </a:solidFill>
              </a:rPr>
              <a:t>11</a:t>
            </a:r>
            <a:endParaRPr lang="en-US" sz="1800" dirty="0">
              <a:solidFill>
                <a:prstClr val="black"/>
              </a:solidFill>
            </a:endParaRPr>
          </a:p>
          <a:p>
            <a:endParaRPr lang="en-US" sz="4000" dirty="0"/>
          </a:p>
        </p:txBody>
      </p:sp>
    </p:spTree>
    <p:extLst>
      <p:ext uri="{BB962C8B-B14F-4D97-AF65-F5344CB8AC3E}">
        <p14:creationId xmlns:p14="http://schemas.microsoft.com/office/powerpoint/2010/main" val="2178042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354135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“Stay you imperfect speakers.  Tell me more.  By </a:t>
            </a:r>
            <a:r>
              <a:rPr lang="en-US" sz="4400" dirty="0" err="1" smtClean="0"/>
              <a:t>Sinel’s</a:t>
            </a:r>
            <a:r>
              <a:rPr lang="en-US" sz="4400" dirty="0" smtClean="0"/>
              <a:t> death I know I am Thane of </a:t>
            </a:r>
            <a:r>
              <a:rPr lang="en-US" sz="4400" dirty="0" err="1" smtClean="0"/>
              <a:t>Glamis</a:t>
            </a:r>
            <a:r>
              <a:rPr lang="en-US" sz="4400" dirty="0" smtClean="0"/>
              <a:t>.  But how of Cawdor? The Thane of Cawdor lives…”</a:t>
            </a:r>
          </a:p>
          <a:p>
            <a:pPr lvl="0">
              <a:buClr>
                <a:srgbClr val="D34817">
                  <a:lumMod val="75000"/>
                </a:srgbClr>
              </a:buClr>
            </a:pPr>
            <a:r>
              <a:rPr lang="en-US" sz="1800" dirty="0">
                <a:solidFill>
                  <a:prstClr val="black"/>
                </a:solidFill>
              </a:rPr>
              <a:t>No Fear Book: </a:t>
            </a:r>
            <a:r>
              <a:rPr lang="en-US" sz="1800" dirty="0" smtClean="0">
                <a:solidFill>
                  <a:prstClr val="black"/>
                </a:solidFill>
              </a:rPr>
              <a:t>16</a:t>
            </a:r>
            <a:endParaRPr lang="en-US" sz="1800" dirty="0">
              <a:solidFill>
                <a:prstClr val="black"/>
              </a:solidFill>
            </a:endParaRPr>
          </a:p>
          <a:p>
            <a:pPr lvl="0">
              <a:buClr>
                <a:srgbClr val="D34817">
                  <a:lumMod val="75000"/>
                </a:srgbClr>
              </a:buClr>
            </a:pPr>
            <a:r>
              <a:rPr lang="en-US" sz="1800" dirty="0">
                <a:solidFill>
                  <a:prstClr val="black"/>
                </a:solidFill>
              </a:rPr>
              <a:t>PDF: 6</a:t>
            </a:r>
          </a:p>
          <a:p>
            <a:endParaRPr lang="en-US" sz="4400" dirty="0" smtClean="0"/>
          </a:p>
        </p:txBody>
      </p:sp>
    </p:spTree>
    <p:extLst>
      <p:ext uri="{BB962C8B-B14F-4D97-AF65-F5344CB8AC3E}">
        <p14:creationId xmlns:p14="http://schemas.microsoft.com/office/powerpoint/2010/main" val="1047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78360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Act I Quotes Exam: </a:t>
            </a:r>
            <a:br>
              <a:rPr lang="en-US" b="1" dirty="0" smtClean="0"/>
            </a:br>
            <a:r>
              <a:rPr lang="en-US" b="1" dirty="0" smtClean="0"/>
              <a:t>Example Answer Practice</a:t>
            </a:r>
            <a:r>
              <a:rPr lang="en-US" dirty="0" smtClean="0"/>
              <a:t/>
            </a:r>
            <a:br>
              <a:rPr lang="en-US" dirty="0" smtClean="0"/>
            </a:br>
            <a:endParaRPr lang="en-US" dirty="0"/>
          </a:p>
        </p:txBody>
      </p:sp>
      <p:sp>
        <p:nvSpPr>
          <p:cNvPr id="5" name="Content Placeholder 4"/>
          <p:cNvSpPr>
            <a:spLocks noGrp="1"/>
          </p:cNvSpPr>
          <p:nvPr>
            <p:ph idx="1"/>
          </p:nvPr>
        </p:nvSpPr>
        <p:spPr>
          <a:xfrm>
            <a:off x="1981200" y="1676400"/>
            <a:ext cx="8229600" cy="4724400"/>
          </a:xfrm>
        </p:spPr>
        <p:txBody>
          <a:bodyPr>
            <a:normAutofit/>
          </a:bodyPr>
          <a:lstStyle/>
          <a:p>
            <a:r>
              <a:rPr lang="en-US" dirty="0" smtClean="0"/>
              <a:t>a</a:t>
            </a:r>
            <a:r>
              <a:rPr lang="en-US" dirty="0"/>
              <a:t>. Speaker</a:t>
            </a:r>
          </a:p>
          <a:p>
            <a:r>
              <a:rPr lang="en-US" dirty="0"/>
              <a:t>b. To whom they’re speaking</a:t>
            </a:r>
          </a:p>
          <a:p>
            <a:r>
              <a:rPr lang="en-US" dirty="0"/>
              <a:t>c. Clarification- what is going on in the play when the words are spoken (complete sentences)</a:t>
            </a:r>
          </a:p>
          <a:p>
            <a:r>
              <a:rPr lang="en-US" dirty="0"/>
              <a:t>d.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buNone/>
            </a:pPr>
            <a:endParaRPr lang="en-US" dirty="0"/>
          </a:p>
          <a:p>
            <a:pPr marL="0" indent="0">
              <a:buNone/>
            </a:pPr>
            <a:r>
              <a:rPr lang="en-US" dirty="0"/>
              <a:t>“No more that Thane of Cawdor shall deceive</a:t>
            </a:r>
          </a:p>
          <a:p>
            <a:pPr marL="0" indent="0">
              <a:buNone/>
            </a:pPr>
            <a:r>
              <a:rPr lang="en-US" dirty="0"/>
              <a:t>Our bosom interest.  Go, pronounce his present death,</a:t>
            </a:r>
          </a:p>
          <a:p>
            <a:pPr marL="0" indent="0">
              <a:buNone/>
            </a:pPr>
            <a:r>
              <a:rPr lang="en-US" dirty="0"/>
              <a:t>And with his former title greet Macbeth.”</a:t>
            </a:r>
          </a:p>
          <a:p>
            <a:endParaRPr lang="en-US" dirty="0"/>
          </a:p>
        </p:txBody>
      </p:sp>
    </p:spTree>
    <p:extLst>
      <p:ext uri="{BB962C8B-B14F-4D97-AF65-F5344CB8AC3E}">
        <p14:creationId xmlns:p14="http://schemas.microsoft.com/office/powerpoint/2010/main" val="82270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7024744" cy="1143000"/>
          </a:xfrm>
        </p:spPr>
        <p:txBody>
          <a:bodyPr/>
          <a:lstStyle/>
          <a:p>
            <a:r>
              <a:rPr lang="en-US" dirty="0" smtClean="0"/>
              <a:t>Example</a:t>
            </a:r>
            <a:endParaRPr lang="en-US" dirty="0"/>
          </a:p>
        </p:txBody>
      </p:sp>
      <p:sp>
        <p:nvSpPr>
          <p:cNvPr id="3" name="Content Placeholder 2"/>
          <p:cNvSpPr>
            <a:spLocks noGrp="1"/>
          </p:cNvSpPr>
          <p:nvPr>
            <p:ph idx="1"/>
          </p:nvPr>
        </p:nvSpPr>
        <p:spPr>
          <a:xfrm>
            <a:off x="2567493" y="1371600"/>
            <a:ext cx="6777317" cy="4953000"/>
          </a:xfrm>
        </p:spPr>
        <p:txBody>
          <a:bodyPr>
            <a:normAutofit/>
          </a:bodyPr>
          <a:lstStyle/>
          <a:p>
            <a:pPr marL="0" lvl="0" indent="0">
              <a:buNone/>
            </a:pPr>
            <a:endParaRPr lang="en-US" dirty="0"/>
          </a:p>
          <a:p>
            <a:pPr lvl="1"/>
            <a:r>
              <a:rPr lang="en-US" dirty="0"/>
              <a:t>King  Duncan</a:t>
            </a:r>
          </a:p>
          <a:p>
            <a:pPr lvl="1"/>
            <a:r>
              <a:rPr lang="en-US" dirty="0"/>
              <a:t>Angus, Ross, Malcolm, </a:t>
            </a:r>
            <a:r>
              <a:rPr lang="en-US" dirty="0" err="1"/>
              <a:t>Donalbain</a:t>
            </a:r>
            <a:endParaRPr lang="en-US" dirty="0"/>
          </a:p>
          <a:p>
            <a:pPr lvl="1"/>
            <a:r>
              <a:rPr lang="en-US" dirty="0"/>
              <a:t>After hearing of their victory against the Norwegians and Ross’s negotiations, King Duncan is declaring that the traitor, the Thane of Cawdor, will no longer be able to deceive them because he is to be executed.  He instructs Angus and Ross to go greet  Macbeth and give him the news that he has been rewarded for his victory in battle with the title: Thane of Cawdor.</a:t>
            </a:r>
          </a:p>
          <a:p>
            <a:pPr lvl="1"/>
            <a:r>
              <a:rPr lang="en-US" dirty="0"/>
              <a:t>This is a example of dramatic irony.   At this point in the play, Macbeth does not know that he has been given the title, Thane of Cawdor.  When the witches hail him with that title, he is confused.  This part of their prophecy is then fulfilled when Ross and Angus arrive to tell him the news of his new title.</a:t>
            </a:r>
          </a:p>
          <a:p>
            <a:pPr marL="68580" indent="0">
              <a:buNone/>
            </a:pPr>
            <a:endParaRPr lang="en-US" dirty="0"/>
          </a:p>
          <a:p>
            <a:endParaRPr lang="en-US" dirty="0"/>
          </a:p>
        </p:txBody>
      </p:sp>
    </p:spTree>
    <p:extLst>
      <p:ext uri="{BB962C8B-B14F-4D97-AF65-F5344CB8AC3E}">
        <p14:creationId xmlns:p14="http://schemas.microsoft.com/office/powerpoint/2010/main" val="125849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sz="2400" dirty="0" smtClean="0"/>
              <a:t>Identify the speaker</a:t>
            </a:r>
          </a:p>
          <a:p>
            <a:r>
              <a:rPr lang="en-US" sz="2400" dirty="0" smtClean="0"/>
              <a:t>Identify to whom they are speaking </a:t>
            </a:r>
          </a:p>
          <a:p>
            <a:r>
              <a:rPr lang="en-US" sz="2400" dirty="0" smtClean="0"/>
              <a:t>Clarify-what is going on in the play when the word are spoke (complete sentences)</a:t>
            </a:r>
          </a:p>
          <a:p>
            <a:r>
              <a:rPr lang="en-US" sz="2400" dirty="0" smtClean="0"/>
              <a:t>Analysis- why the quote is important (link to literary terms like mood, tone, irony, foreshadowing, plot, etc.) (Must be in complete sentences.)</a:t>
            </a:r>
          </a:p>
          <a:p>
            <a:endParaRPr lang="en-US" sz="2400" dirty="0"/>
          </a:p>
          <a:p>
            <a:pPr marL="0" indent="0">
              <a:buNone/>
            </a:pPr>
            <a:endParaRPr lang="en-US" dirty="0"/>
          </a:p>
        </p:txBody>
      </p:sp>
    </p:spTree>
    <p:extLst>
      <p:ext uri="{BB962C8B-B14F-4D97-AF65-F5344CB8AC3E}">
        <p14:creationId xmlns:p14="http://schemas.microsoft.com/office/powerpoint/2010/main" val="392279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“The Prince of Cumberland!  That is a step on which I must fall down or else </a:t>
            </a:r>
            <a:r>
              <a:rPr lang="en-US" sz="4400" dirty="0" err="1" smtClean="0"/>
              <a:t>o’erleap</a:t>
            </a:r>
            <a:r>
              <a:rPr lang="en-US" sz="4400" dirty="0" smtClean="0"/>
              <a:t>, for in my way it lies.  Stars, hide your fires; Let not light see my black and deep desires.”</a:t>
            </a:r>
          </a:p>
          <a:p>
            <a:r>
              <a:rPr lang="en-US" sz="1800" dirty="0" smtClean="0"/>
              <a:t>No Fear Book: 28</a:t>
            </a:r>
          </a:p>
          <a:p>
            <a:r>
              <a:rPr lang="en-US" sz="1800" dirty="0" smtClean="0"/>
              <a:t>PDF: 10</a:t>
            </a:r>
          </a:p>
          <a:p>
            <a:endParaRPr lang="en-US" sz="4400" dirty="0"/>
          </a:p>
          <a:p>
            <a:pPr marL="0" indent="0">
              <a:buNone/>
            </a:pPr>
            <a:endParaRPr lang="en-US" sz="4400" dirty="0"/>
          </a:p>
        </p:txBody>
      </p:sp>
    </p:spTree>
    <p:extLst>
      <p:ext uri="{BB962C8B-B14F-4D97-AF65-F5344CB8AC3E}">
        <p14:creationId xmlns:p14="http://schemas.microsoft.com/office/powerpoint/2010/main" val="415476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20921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“He’s here in double trust: First, as I am his kinsman and his subject, strong both against the deed; then, as his host who should against his murder shut the door, not bear the knife myself.”</a:t>
            </a:r>
          </a:p>
          <a:p>
            <a:r>
              <a:rPr lang="en-US" sz="1800" dirty="0"/>
              <a:t>No Fear Book: </a:t>
            </a:r>
            <a:r>
              <a:rPr lang="en-US" sz="1800" dirty="0" smtClean="0"/>
              <a:t>40</a:t>
            </a:r>
            <a:endParaRPr lang="en-US" sz="1800" dirty="0"/>
          </a:p>
          <a:p>
            <a:r>
              <a:rPr lang="en-US" sz="1800" dirty="0"/>
              <a:t>PDF: </a:t>
            </a:r>
            <a:r>
              <a:rPr lang="en-US" sz="1800" dirty="0" smtClean="0"/>
              <a:t>14</a:t>
            </a:r>
            <a:endParaRPr lang="en-US" sz="1800" dirty="0"/>
          </a:p>
          <a:p>
            <a:endParaRPr lang="en-US" sz="4000" dirty="0"/>
          </a:p>
        </p:txBody>
      </p:sp>
    </p:spTree>
    <p:extLst>
      <p:ext uri="{BB962C8B-B14F-4D97-AF65-F5344CB8AC3E}">
        <p14:creationId xmlns:p14="http://schemas.microsoft.com/office/powerpoint/2010/main" val="168580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185" y="287108"/>
            <a:ext cx="11723077" cy="6441938"/>
          </a:xfrm>
        </p:spPr>
        <p:txBody>
          <a:bodyPr>
            <a:normAutofit fontScale="85000" lnSpcReduction="20000"/>
          </a:bodyPr>
          <a:lstStyle/>
          <a:p>
            <a:r>
              <a:rPr lang="en-US" dirty="0"/>
              <a:t>a. </a:t>
            </a:r>
            <a:r>
              <a:rPr lang="en-US" dirty="0" smtClean="0"/>
              <a:t>Speaker </a:t>
            </a:r>
            <a:r>
              <a:rPr lang="en-US" dirty="0" smtClean="0"/>
              <a:t>___________________________________________</a:t>
            </a:r>
          </a:p>
          <a:p>
            <a:pPr marL="0" indent="0">
              <a:buNone/>
            </a:pPr>
            <a:endParaRPr lang="en-US" dirty="0"/>
          </a:p>
          <a:p>
            <a:r>
              <a:rPr lang="en-US" dirty="0"/>
              <a:t>b. To whom they’re </a:t>
            </a:r>
            <a:r>
              <a:rPr lang="en-US" dirty="0" smtClean="0"/>
              <a:t>speaking _____________________________________</a:t>
            </a:r>
            <a:endParaRPr lang="en-US" dirty="0"/>
          </a:p>
          <a:p>
            <a:pPr>
              <a:lnSpc>
                <a:spcPct val="210000"/>
              </a:lnSpc>
            </a:pPr>
            <a:r>
              <a:rPr lang="en-US" dirty="0"/>
              <a:t>c. Clarification- what is going on in the play when the words are spoken (complete sentences</a:t>
            </a:r>
            <a:r>
              <a:rPr lang="en-US" dirty="0" smtClean="0"/>
              <a:t>). </a:t>
            </a:r>
            <a:r>
              <a:rPr lang="en-US" dirty="0" smtClean="0"/>
              <a:t>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_______________________________________________________________________________________________________</a:t>
            </a:r>
          </a:p>
          <a:p>
            <a:pPr marL="0" indent="0">
              <a:lnSpc>
                <a:spcPct val="210000"/>
              </a:lnSpc>
              <a:buNone/>
            </a:pPr>
            <a:r>
              <a:rPr lang="en-US" dirty="0" smtClean="0"/>
              <a:t>______________________________________________________________________________________________________</a:t>
            </a:r>
          </a:p>
          <a:p>
            <a:r>
              <a:rPr lang="en-US" dirty="0" smtClean="0"/>
              <a:t>d</a:t>
            </a:r>
            <a:r>
              <a:rPr lang="en-US" dirty="0"/>
              <a:t>. Analysis- </a:t>
            </a:r>
            <a:r>
              <a:rPr lang="en-US" b="1" dirty="0"/>
              <a:t>why the quote is important (</a:t>
            </a:r>
            <a:r>
              <a:rPr lang="en-US" b="1" dirty="0" err="1"/>
              <a:t>ie</a:t>
            </a:r>
            <a:r>
              <a:rPr lang="en-US" b="1" dirty="0"/>
              <a:t>: link to literary terms like mood, tone, irony, foreshadowing, </a:t>
            </a:r>
            <a:r>
              <a:rPr lang="en-US" b="1" dirty="0" err="1"/>
              <a:t>plot,etc</a:t>
            </a:r>
            <a:r>
              <a:rPr lang="en-US" b="1" dirty="0"/>
              <a:t>) (complete sentences)</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________________________________________________________________________________________________________</a:t>
            </a:r>
          </a:p>
          <a:p>
            <a:pPr marL="0" indent="0">
              <a:lnSpc>
                <a:spcPct val="200000"/>
              </a:lnSpc>
              <a:buNone/>
            </a:pPr>
            <a:r>
              <a:rPr lang="en-US" dirty="0" smtClean="0"/>
              <a:t>_______________________________________________________________________________________________________</a:t>
            </a:r>
            <a:endParaRPr lang="en-US" dirty="0"/>
          </a:p>
        </p:txBody>
      </p:sp>
    </p:spTree>
    <p:extLst>
      <p:ext uri="{BB962C8B-B14F-4D97-AF65-F5344CB8AC3E}">
        <p14:creationId xmlns:p14="http://schemas.microsoft.com/office/powerpoint/2010/main" val="93629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smtClean="0"/>
              <a:t>“To beguile the time, look like the time.  Bear welcome in your eye, your hand, your tongue.  Look like </a:t>
            </a:r>
            <a:r>
              <a:rPr lang="en-US" sz="4400" dirty="0" err="1" smtClean="0"/>
              <a:t>th</a:t>
            </a:r>
            <a:r>
              <a:rPr lang="en-US" sz="4400" dirty="0" smtClean="0"/>
              <a:t>’ innocent flower, but be the serpent under ‘t.”</a:t>
            </a:r>
          </a:p>
          <a:p>
            <a:pPr lvl="0">
              <a:buClr>
                <a:srgbClr val="D34817">
                  <a:lumMod val="75000"/>
                </a:srgbClr>
              </a:buClr>
            </a:pPr>
            <a:r>
              <a:rPr lang="en-US" sz="1800" dirty="0">
                <a:solidFill>
                  <a:prstClr val="black"/>
                </a:solidFill>
              </a:rPr>
              <a:t>No Fear Book: </a:t>
            </a:r>
            <a:r>
              <a:rPr lang="en-US" sz="1800" dirty="0" smtClean="0">
                <a:solidFill>
                  <a:prstClr val="black"/>
                </a:solidFill>
              </a:rPr>
              <a:t>34</a:t>
            </a:r>
            <a:endParaRPr lang="en-US" sz="1800" dirty="0">
              <a:solidFill>
                <a:prstClr val="black"/>
              </a:solidFill>
            </a:endParaRPr>
          </a:p>
          <a:p>
            <a:pPr lvl="0">
              <a:buClr>
                <a:srgbClr val="D34817">
                  <a:lumMod val="75000"/>
                </a:srgbClr>
              </a:buClr>
            </a:pPr>
            <a:r>
              <a:rPr lang="en-US" sz="1800" dirty="0">
                <a:solidFill>
                  <a:prstClr val="black"/>
                </a:solidFill>
              </a:rPr>
              <a:t>PDF: </a:t>
            </a:r>
            <a:r>
              <a:rPr lang="en-US" sz="1800" dirty="0" smtClean="0">
                <a:solidFill>
                  <a:prstClr val="black"/>
                </a:solidFill>
              </a:rPr>
              <a:t>12</a:t>
            </a:r>
            <a:endParaRPr lang="en-US" sz="1800" dirty="0">
              <a:solidFill>
                <a:prstClr val="black"/>
              </a:solidFill>
            </a:endParaRPr>
          </a:p>
          <a:p>
            <a:endParaRPr lang="en-US" sz="4400" dirty="0" smtClean="0"/>
          </a:p>
        </p:txBody>
      </p:sp>
    </p:spTree>
    <p:extLst>
      <p:ext uri="{BB962C8B-B14F-4D97-AF65-F5344CB8AC3E}">
        <p14:creationId xmlns:p14="http://schemas.microsoft.com/office/powerpoint/2010/main" val="782868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598</TotalTime>
  <Words>986</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Rockwell</vt:lpstr>
      <vt:lpstr>Rockwell Condensed</vt:lpstr>
      <vt:lpstr>Wingdings</vt:lpstr>
      <vt:lpstr>Wood Type</vt:lpstr>
      <vt:lpstr>Macbeth Act I Quotes Carousel</vt:lpstr>
      <vt:lpstr>Act I Quotes Exam:  Example Answer Practice </vt:lpstr>
      <vt:lpstr>Example</vt:lpstr>
      <vt:lpstr>What to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 Act I Quotes Carousel</dc:title>
  <dc:creator>Williams, Farran E</dc:creator>
  <cp:lastModifiedBy>Hickman, Kendra</cp:lastModifiedBy>
  <cp:revision>22</cp:revision>
  <cp:lastPrinted>2018-02-15T19:10:49Z</cp:lastPrinted>
  <dcterms:created xsi:type="dcterms:W3CDTF">2017-02-04T18:40:00Z</dcterms:created>
  <dcterms:modified xsi:type="dcterms:W3CDTF">2018-04-25T18:31:21Z</dcterms:modified>
</cp:coreProperties>
</file>