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9" r:id="rId6"/>
    <p:sldId id="257" r:id="rId7"/>
    <p:sldId id="288" r:id="rId8"/>
    <p:sldId id="283" r:id="rId9"/>
    <p:sldId id="284" r:id="rId10"/>
    <p:sldId id="262" r:id="rId11"/>
    <p:sldId id="287" r:id="rId12"/>
    <p:sldId id="267" r:id="rId13"/>
    <p:sldId id="285" r:id="rId14"/>
    <p:sldId id="274" r:id="rId15"/>
    <p:sldId id="269" r:id="rId16"/>
    <p:sldId id="273" r:id="rId17"/>
    <p:sldId id="272" r:id="rId18"/>
    <p:sldId id="280" r:id="rId19"/>
    <p:sldId id="289" r:id="rId20"/>
    <p:sldId id="286" r:id="rId21"/>
    <p:sldId id="290" r:id="rId22"/>
    <p:sldId id="281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E1CB1-EF13-C34D-A912-A26E3A0C748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6C4ED-4878-354F-8F5C-36BFFFEFF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56FE1-9D12-49ED-AB35-DBEC25BB9DC3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0A92-644E-4B1E-ADDB-54C96ABEC8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9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0A92-644E-4B1E-ADDB-54C96ABEC8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8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4355AF-7234-F14B-ACCB-FE7D8F219742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0A92-644E-4B1E-ADDB-54C96ABEC89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(Remember! Without the elaboration or commentary on the anecdote, it means nothing! Relate  it to the claim you are seeking to prove.)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0A92-644E-4B1E-ADDB-54C96ABEC8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5C86-3153-4DD0-8AD6-35ADFEE5B6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7E9C6-45DC-4AAF-AA1D-328102CDA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123rf.com/photo_10112021_portrait-of-a-sick-boy-lying-in-a-hospital-be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10" pitchFamily="34" charset="0"/>
              </a:rPr>
              <a:t>Writing </a:t>
            </a:r>
            <a:br>
              <a:rPr lang="en-US" sz="4800" dirty="0" smtClean="0">
                <a:latin typeface="10" pitchFamily="34" charset="0"/>
              </a:rPr>
            </a:br>
            <a:r>
              <a:rPr lang="en-US" sz="4800" dirty="0" smtClean="0">
                <a:latin typeface="10" pitchFamily="34" charset="0"/>
              </a:rPr>
              <a:t>an </a:t>
            </a:r>
            <a:br>
              <a:rPr lang="en-US" sz="4800" dirty="0" smtClean="0">
                <a:latin typeface="10" pitchFamily="34" charset="0"/>
              </a:rPr>
            </a:br>
            <a:r>
              <a:rPr lang="en-US" sz="4800" dirty="0" smtClean="0">
                <a:latin typeface="10" pitchFamily="34" charset="0"/>
              </a:rPr>
              <a:t>Argument</a:t>
            </a:r>
            <a:endParaRPr lang="en-US" sz="4800" dirty="0">
              <a:latin typeface="1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5UE1DCOI\MC90044214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429000"/>
            <a:ext cx="28194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Facts, statistics, anecdotes and examples that support the claim of an argument.</a:t>
            </a:r>
          </a:p>
        </p:txBody>
      </p:sp>
      <p:pic>
        <p:nvPicPr>
          <p:cNvPr id="3075" name="Picture 3" descr="C:\Users\murrayl\AppData\Local\Microsoft\Windows\Temporary Internet Files\Content.IE5\IJM702E9\MC900287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44" y="3733800"/>
            <a:ext cx="3078178" cy="243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7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dirty="0" smtClean="0">
                <a:latin typeface="10" pitchFamily="34" charset="0"/>
              </a:rPr>
              <a:t>	1.Explanations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2.Examples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3.Illustrations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4.Anecdotes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5.Quotations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6.Analogies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7.Opposites 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   8.Compare/Contrast 9.Classification	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10.Concessions to parts of a counterargument or opposing point of view</a:t>
            </a:r>
          </a:p>
          <a:p>
            <a:pPr>
              <a:buNone/>
            </a:pPr>
            <a:r>
              <a:rPr lang="en-US" dirty="0" smtClean="0">
                <a:latin typeface="10" pitchFamily="34" charset="0"/>
              </a:rPr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434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 smtClean="0">
                <a:latin typeface="10" pitchFamily="34" charset="0"/>
              </a:rPr>
              <a:t>Explanations</a:t>
            </a:r>
            <a:br>
              <a:rPr lang="en-US" b="1" dirty="0" smtClean="0">
                <a:latin typeface="10" pitchFamily="34" charset="0"/>
              </a:rPr>
            </a:br>
            <a:r>
              <a:rPr lang="en-US" b="1" dirty="0" smtClean="0">
                <a:latin typeface="10" pitchFamily="34" charset="0"/>
              </a:rPr>
              <a:t>Examples</a:t>
            </a:r>
            <a:br>
              <a:rPr lang="en-US" b="1" dirty="0" smtClean="0">
                <a:latin typeface="10" pitchFamily="34" charset="0"/>
              </a:rPr>
            </a:br>
            <a:r>
              <a:rPr lang="en-US" b="1" dirty="0" smtClean="0"/>
              <a:t>Illustrations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533400"/>
            <a:ext cx="42672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latin typeface="10" pitchFamily="34" charset="0"/>
              </a:rPr>
              <a:t>Develop your claims </a:t>
            </a:r>
            <a:r>
              <a:rPr lang="en-US" sz="4000" dirty="0" smtClean="0">
                <a:latin typeface="10" pitchFamily="34" charset="0"/>
              </a:rPr>
              <a:t>with: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10" pitchFamily="34" charset="0"/>
              </a:rPr>
              <a:t>observations </a:t>
            </a:r>
            <a:r>
              <a:rPr lang="en-US" sz="4000" dirty="0">
                <a:latin typeface="10" pitchFamily="34" charset="0"/>
              </a:rPr>
              <a:t>and personal </a:t>
            </a:r>
            <a:r>
              <a:rPr lang="en-US" sz="4000" dirty="0" smtClean="0">
                <a:latin typeface="10" pitchFamily="34" charset="0"/>
              </a:rPr>
              <a:t>experiences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10" pitchFamily="34" charset="0"/>
              </a:rPr>
              <a:t>historical </a:t>
            </a:r>
            <a:r>
              <a:rPr lang="en-US" sz="4000" dirty="0">
                <a:latin typeface="10" pitchFamily="34" charset="0"/>
              </a:rPr>
              <a:t>or current </a:t>
            </a:r>
            <a:r>
              <a:rPr lang="en-US" sz="4000" dirty="0" smtClean="0">
                <a:latin typeface="10" pitchFamily="34" charset="0"/>
              </a:rPr>
              <a:t>events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10" pitchFamily="34" charset="0"/>
              </a:rPr>
              <a:t>literature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10" pitchFamily="34" charset="0"/>
              </a:rPr>
              <a:t>Facts from research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atin typeface="10" pitchFamily="34" charset="0"/>
              </a:rPr>
              <a:t>Classification of terms:</a:t>
            </a:r>
            <a:r>
              <a:rPr lang="en-US" dirty="0">
                <a:latin typeface="10" pitchFamily="34" charset="0"/>
              </a:rPr>
              <a:t/>
            </a:r>
            <a:br>
              <a:rPr lang="en-US" dirty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>For </a:t>
            </a:r>
            <a:r>
              <a:rPr lang="en-US" sz="4000" dirty="0">
                <a:latin typeface="10" pitchFamily="34" charset="0"/>
              </a:rPr>
              <a:t>example, an </a:t>
            </a:r>
            <a:r>
              <a:rPr lang="en-US" sz="4000" dirty="0" smtClean="0">
                <a:latin typeface="10" pitchFamily="34" charset="0"/>
              </a:rPr>
              <a:t>argument might require an explanation of “love.”  You would need to distinguish  </a:t>
            </a:r>
            <a:br>
              <a:rPr lang="en-US" sz="4000" dirty="0" smtClean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> </a:t>
            </a:r>
            <a:br>
              <a:rPr lang="en-US" sz="4000" dirty="0" smtClean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>     platonic,</a:t>
            </a:r>
            <a:r>
              <a:rPr lang="en-US" sz="4000" dirty="0">
                <a:latin typeface="10" pitchFamily="34" charset="0"/>
              </a:rPr>
              <a:t> </a:t>
            </a:r>
            <a:r>
              <a:rPr lang="en-US" sz="4000" dirty="0" smtClean="0">
                <a:latin typeface="10" pitchFamily="34" charset="0"/>
              </a:rPr>
              <a:t> from 	       religious</a:t>
            </a:r>
            <a:r>
              <a:rPr lang="en-US" sz="4000" dirty="0">
                <a:latin typeface="10" pitchFamily="34" charset="0"/>
              </a:rPr>
              <a:t>, 	 </a:t>
            </a:r>
            <a:r>
              <a:rPr lang="en-US" sz="4000" dirty="0" smtClean="0">
                <a:latin typeface="10" pitchFamily="34" charset="0"/>
              </a:rPr>
              <a:t>     </a:t>
            </a:r>
            <a:r>
              <a:rPr lang="en-US" sz="4000" dirty="0">
                <a:latin typeface="10" pitchFamily="34" charset="0"/>
              </a:rPr>
              <a:t/>
            </a:r>
            <a:br>
              <a:rPr lang="en-US" sz="4000" dirty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/>
            </a:r>
            <a:br>
              <a:rPr lang="en-US" sz="4000" dirty="0" smtClean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>from 		romantic</a:t>
            </a:r>
            <a:r>
              <a:rPr lang="en-US" sz="4000" dirty="0">
                <a:latin typeface="10" pitchFamily="34" charset="0"/>
              </a:rPr>
              <a:t>, </a:t>
            </a:r>
            <a:r>
              <a:rPr lang="en-US" sz="4000" dirty="0" smtClean="0">
                <a:latin typeface="10" pitchFamily="34" charset="0"/>
              </a:rPr>
              <a:t>			</a:t>
            </a:r>
            <a:br>
              <a:rPr lang="en-US" sz="4000" dirty="0" smtClean="0">
                <a:latin typeface="10" pitchFamily="34" charset="0"/>
              </a:rPr>
            </a:br>
            <a:r>
              <a:rPr lang="en-US" sz="4000" dirty="0">
                <a:latin typeface="10" pitchFamily="34" charset="0"/>
              </a:rPr>
              <a:t/>
            </a:r>
            <a:br>
              <a:rPr lang="en-US" sz="4000" dirty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>and 	from 		familial  love to clarify 				your use of terms.  </a:t>
            </a:r>
            <a:endParaRPr lang="en-US" sz="4000" dirty="0"/>
          </a:p>
        </p:txBody>
      </p:sp>
      <p:pic>
        <p:nvPicPr>
          <p:cNvPr id="3074" name="Picture 2" descr="C:\Users\Owner\AppData\Local\Microsoft\Windows\Temporary Internet Files\Content.IE5\5UE1DCOI\MC900434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95600"/>
            <a:ext cx="708132" cy="1226879"/>
          </a:xfrm>
          <a:prstGeom prst="rect">
            <a:avLst/>
          </a:prstGeom>
          <a:noFill/>
        </p:spPr>
      </p:pic>
      <p:pic>
        <p:nvPicPr>
          <p:cNvPr id="3075" name="Picture 3" descr="C:\Users\Owner\AppData\Local\Microsoft\Windows\Temporary Internet Files\Content.IE5\44SDTIKS\MC9003587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962400"/>
            <a:ext cx="1085563" cy="1143000"/>
          </a:xfrm>
          <a:prstGeom prst="rect">
            <a:avLst/>
          </a:prstGeom>
          <a:noFill/>
        </p:spPr>
      </p:pic>
      <p:pic>
        <p:nvPicPr>
          <p:cNvPr id="3076" name="Picture 4" descr="C:\Users\Owner\AppData\Local\Microsoft\Windows\Temporary Internet Files\Content.IE5\5UE1DCOI\MC9004334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105400"/>
            <a:ext cx="1371600" cy="1324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10" pitchFamily="34" charset="0"/>
              </a:rPr>
              <a:t>Narrate a short anecdote.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10" pitchFamily="34" charset="0"/>
              </a:rPr>
              <a:t/>
            </a:r>
            <a:br>
              <a:rPr lang="en-US" sz="1200" dirty="0">
                <a:latin typeface="10" pitchFamily="34" charset="0"/>
              </a:rPr>
            </a:br>
            <a:r>
              <a:rPr lang="en-US" dirty="0">
                <a:latin typeface="10" pitchFamily="34" charset="0"/>
              </a:rPr>
              <a:t>Use a short anecdote (story) to support or illustrate a feature of an argument. </a:t>
            </a:r>
            <a:endParaRPr lang="en-US" dirty="0"/>
          </a:p>
        </p:txBody>
      </p:sp>
      <p:pic>
        <p:nvPicPr>
          <p:cNvPr id="4099" name="Picture 3" descr="C:\Users\murrayl\AppData\Local\Microsoft\Windows\Temporary Internet Files\Content.IE5\0P3WVOGN\MC9000547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218688" cy="310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To concede means to admit reluctantly that something is true.</a:t>
            </a:r>
          </a:p>
          <a:p>
            <a:r>
              <a:rPr lang="en-US" sz="4000" dirty="0" smtClean="0"/>
              <a:t>A concession is </a:t>
            </a:r>
            <a:r>
              <a:rPr lang="en-US" sz="4000" i="1" dirty="0" smtClean="0"/>
              <a:t>admitting </a:t>
            </a:r>
          </a:p>
          <a:p>
            <a:pPr marL="0" indent="0">
              <a:buNone/>
            </a:pPr>
            <a:r>
              <a:rPr lang="en-US" sz="4000" i="1" dirty="0" smtClean="0"/>
              <a:t>that part of the opposing </a:t>
            </a:r>
          </a:p>
          <a:p>
            <a:pPr marL="0" indent="0">
              <a:buNone/>
            </a:pPr>
            <a:r>
              <a:rPr lang="en-US" sz="4000" i="1" dirty="0" smtClean="0"/>
              <a:t>argument is true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/>
              <a:t>EX: “It is true that animal </a:t>
            </a:r>
          </a:p>
          <a:p>
            <a:pPr marL="0" indent="0">
              <a:buNone/>
            </a:pPr>
            <a:r>
              <a:rPr lang="en-US" sz="4000" dirty="0" smtClean="0"/>
              <a:t>testing can be cruel.”  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2748280" cy="34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629400" y="274638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Why would a concession help YOUR argument?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5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</a:t>
            </a:r>
            <a:r>
              <a:rPr lang="en-US" dirty="0" err="1" smtClean="0"/>
              <a:t>hw</a:t>
            </a:r>
            <a:r>
              <a:rPr lang="en-US" dirty="0" smtClean="0"/>
              <a:t> article…….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the Reason/Evidence boxes with textual evidence provided by the author and Dr. Hill. Then, label which type of evidence is present. </a:t>
            </a:r>
          </a:p>
          <a:p>
            <a:endParaRPr lang="en-US" dirty="0"/>
          </a:p>
          <a:p>
            <a:r>
              <a:rPr lang="en-US" dirty="0" smtClean="0"/>
              <a:t>Find four different, separate types of evidence. (1 Quotation, 1 Analogy, 1 Example,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8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Counterclaim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7338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claim that negates or disagrees with the thesis or original claim.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mobleya\AppData\Local\Microsoft\Windows\Temporary Internet Files\Content.IE5\JYNK4TJB\MC9000563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379" y="3962399"/>
            <a:ext cx="2297021" cy="227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436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</a:t>
            </a:r>
            <a:r>
              <a:rPr lang="en-US" dirty="0" err="1" smtClean="0"/>
              <a:t>hw</a:t>
            </a:r>
            <a:r>
              <a:rPr lang="en-US" dirty="0" smtClean="0"/>
              <a:t>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 example of a counterclaim. Give the paragraph number and a quote.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96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Refutation or Rebuttal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Autofit/>
          </a:bodyPr>
          <a:lstStyle/>
          <a:p>
            <a:r>
              <a:rPr lang="en-US" sz="3700" dirty="0" smtClean="0"/>
              <a:t>A refutation in </a:t>
            </a:r>
            <a:r>
              <a:rPr lang="en-US" sz="3700" i="1" dirty="0" smtClean="0"/>
              <a:t>an argument is </a:t>
            </a:r>
            <a:r>
              <a:rPr lang="en-US" sz="4000" i="1" dirty="0"/>
              <a:t>proof in an argument that the counterclaim is untrue or </a:t>
            </a:r>
            <a:r>
              <a:rPr lang="en-US" sz="4000" i="1" dirty="0" smtClean="0"/>
              <a:t>more unsound</a:t>
            </a:r>
            <a:r>
              <a:rPr lang="en-US" sz="4000" dirty="0" smtClean="0"/>
              <a:t> than the claim.</a:t>
            </a:r>
          </a:p>
          <a:p>
            <a:r>
              <a:rPr lang="en-US" sz="3700" dirty="0" smtClean="0"/>
              <a:t>Ex: “It’s much more cruel to test medications on children or to let people die because there isn’t enough information </a:t>
            </a:r>
            <a:r>
              <a:rPr lang="en-US" dirty="0" smtClean="0"/>
              <a:t>about a drug.”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631" y="5257800"/>
            <a:ext cx="2438400" cy="191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8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2555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Rhetorical Triangle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60400" y="2743200"/>
            <a:ext cx="7543800" cy="3657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8207853">
            <a:off x="2877216" y="4016835"/>
            <a:ext cx="2743200" cy="2590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62400" y="3048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Writer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2200" y="5105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Purpose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19200" y="5105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Audience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 rot="1302417">
            <a:off x="6096000" y="38862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>
                <a:solidFill>
                  <a:schemeClr val="hlink"/>
                </a:solidFill>
              </a:rPr>
              <a:t>Context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 rot="-1395580">
            <a:off x="1676400" y="38100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>
                <a:solidFill>
                  <a:schemeClr val="hlink"/>
                </a:solidFill>
              </a:rPr>
              <a:t>Context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0" y="57150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>
                <a:solidFill>
                  <a:schemeClr val="hlink"/>
                </a:solidFill>
              </a:rPr>
              <a:t>Context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</a:t>
            </a:r>
            <a:r>
              <a:rPr lang="en-US" dirty="0" err="1" smtClean="0"/>
              <a:t>hw</a:t>
            </a:r>
            <a:r>
              <a:rPr lang="en-US" dirty="0" smtClean="0"/>
              <a:t>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 example of a refutation. Give the paragraph number and a quote.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8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44SDTIKS\MC9001975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0"/>
            <a:ext cx="2879788" cy="304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10" pitchFamily="34" charset="0"/>
              </a:rPr>
              <a:t>Argument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l"/>
            <a:r>
              <a:rPr lang="en-US" sz="4100" dirty="0" smtClean="0">
                <a:latin typeface="10" pitchFamily="34" charset="0"/>
              </a:rPr>
              <a:t>A </a:t>
            </a:r>
            <a:r>
              <a:rPr lang="en-US" sz="4100" dirty="0">
                <a:latin typeface="10" pitchFamily="34" charset="0"/>
              </a:rPr>
              <a:t>logical representation of how a writer sees an issue, problem, or subject, supported by valid reasons and evidence.</a:t>
            </a:r>
            <a:br>
              <a:rPr lang="en-US" sz="4100" dirty="0">
                <a:latin typeface="10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</a:t>
            </a:r>
            <a:r>
              <a:rPr lang="en-US" dirty="0" err="1" smtClean="0"/>
              <a:t>hw</a:t>
            </a:r>
            <a:r>
              <a:rPr lang="en-US" dirty="0" smtClean="0"/>
              <a:t> article…..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argument topic in the left hand box of your notes sheet. A topic is a word of phrase such as……</a:t>
            </a:r>
          </a:p>
          <a:p>
            <a:pPr lvl="1"/>
            <a:r>
              <a:rPr lang="en-US" dirty="0" smtClean="0"/>
              <a:t>School Dress Code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Driving Age</a:t>
            </a:r>
          </a:p>
          <a:p>
            <a:pPr lvl="1"/>
            <a:r>
              <a:rPr lang="en-US" dirty="0" smtClean="0"/>
              <a:t>Texting and Driving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9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statement that asserts a point, belief or truth that requires supporting evidence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3 parts: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Issue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rgbClr val="0000FF"/>
                </a:solidFill>
              </a:rPr>
              <a:t>Major Claim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rgbClr val="008000"/>
                </a:solidFill>
              </a:rPr>
              <a:t>Convincing Reasons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statement that supports the claim; it provides the answer to why the claim is valid.</a:t>
            </a:r>
          </a:p>
        </p:txBody>
      </p:sp>
      <p:pic>
        <p:nvPicPr>
          <p:cNvPr id="2053" name="Picture 5" descr="View detail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266700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3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>
                <a:latin typeface="10" pitchFamily="34" charset="0"/>
              </a:rPr>
              <a:t>Examples</a:t>
            </a:r>
            <a:r>
              <a:rPr lang="en-US" sz="4000" u="sng" dirty="0" smtClean="0">
                <a:latin typeface="10" pitchFamily="34" charset="0"/>
              </a:rPr>
              <a:t>:</a:t>
            </a:r>
            <a:r>
              <a:rPr lang="en-US" sz="4000" dirty="0">
                <a:latin typeface="10" pitchFamily="34" charset="0"/>
              </a:rPr>
              <a:t/>
            </a:r>
            <a:br>
              <a:rPr lang="en-US" sz="4000" dirty="0">
                <a:latin typeface="10" pitchFamily="34" charset="0"/>
              </a:rPr>
            </a:br>
            <a:r>
              <a:rPr lang="en-US" sz="4000" dirty="0" smtClean="0">
                <a:latin typeface="10" pitchFamily="34" charset="0"/>
              </a:rPr>
              <a:t/>
            </a:r>
            <a:br>
              <a:rPr lang="en-US" sz="4000" dirty="0" smtClean="0">
                <a:latin typeface="10" pitchFamily="34" charset="0"/>
              </a:rPr>
            </a:br>
            <a:r>
              <a:rPr lang="en-US" sz="3600" b="1" u="sng" dirty="0" smtClean="0">
                <a:solidFill>
                  <a:srgbClr val="FF0000"/>
                </a:solidFill>
                <a:latin typeface="10" pitchFamily="34" charset="0"/>
              </a:rPr>
              <a:t>Issue</a:t>
            </a:r>
            <a:r>
              <a:rPr lang="en-US" sz="3600" dirty="0">
                <a:latin typeface="10" pitchFamily="34" charset="0"/>
              </a:rPr>
              <a:t> </a:t>
            </a:r>
            <a:r>
              <a:rPr lang="en-US" sz="3600" dirty="0" smtClean="0">
                <a:latin typeface="10" pitchFamily="34" charset="0"/>
              </a:rPr>
              <a:t> </a:t>
            </a:r>
            <a:r>
              <a:rPr lang="en-US" sz="3600" b="1" u="sng" dirty="0" smtClean="0">
                <a:solidFill>
                  <a:srgbClr val="3366FF"/>
                </a:solidFill>
                <a:latin typeface="10" pitchFamily="34" charset="0"/>
              </a:rPr>
              <a:t>Major Claim</a:t>
            </a:r>
            <a:r>
              <a:rPr lang="en-US" sz="3600" dirty="0">
                <a:latin typeface="10" pitchFamily="34" charset="0"/>
              </a:rPr>
              <a:t> </a:t>
            </a:r>
            <a:r>
              <a:rPr lang="en-US" sz="3600" dirty="0" smtClean="0">
                <a:latin typeface="10" pitchFamily="34" charset="0"/>
              </a:rPr>
              <a:t>  </a:t>
            </a:r>
            <a:r>
              <a:rPr lang="en-US" sz="3600" b="1" u="sng" dirty="0" smtClean="0">
                <a:solidFill>
                  <a:srgbClr val="008000"/>
                </a:solidFill>
                <a:latin typeface="10" pitchFamily="34" charset="0"/>
              </a:rPr>
              <a:t>Convincing Reasons </a:t>
            </a:r>
            <a:r>
              <a:rPr lang="en-US" sz="3600" b="1" u="sng" dirty="0">
                <a:solidFill>
                  <a:srgbClr val="008000"/>
                </a:solidFill>
                <a:latin typeface="10" pitchFamily="34" charset="0"/>
              </a:rPr>
              <a:t/>
            </a:r>
            <a:br>
              <a:rPr lang="en-US" sz="3600" b="1" u="sng" dirty="0">
                <a:solidFill>
                  <a:srgbClr val="008000"/>
                </a:solidFill>
                <a:latin typeface="10" pitchFamily="34" charset="0"/>
              </a:rPr>
            </a:br>
            <a:r>
              <a:rPr lang="en-US" sz="4000" b="1" dirty="0">
                <a:solidFill>
                  <a:srgbClr val="008000"/>
                </a:solidFill>
                <a:latin typeface="10" pitchFamily="34" charset="0"/>
              </a:rPr>
              <a:t> </a:t>
            </a:r>
            <a:br>
              <a:rPr lang="en-US" sz="4000" b="1" dirty="0">
                <a:solidFill>
                  <a:srgbClr val="008000"/>
                </a:solidFill>
                <a:latin typeface="10" pitchFamily="34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10" pitchFamily="34" charset="0"/>
              </a:rPr>
              <a:t>Two years of national service or volunteerism</a:t>
            </a:r>
            <a:r>
              <a:rPr lang="en-US" sz="4000" i="1" dirty="0" smtClean="0">
                <a:latin typeface="10" pitchFamily="34" charset="0"/>
              </a:rPr>
              <a:t> </a:t>
            </a:r>
            <a:r>
              <a:rPr lang="en-US" sz="4000" b="1" i="1" dirty="0" smtClean="0">
                <a:solidFill>
                  <a:srgbClr val="3366FF"/>
                </a:solidFill>
                <a:latin typeface="10" pitchFamily="34" charset="0"/>
              </a:rPr>
              <a:t>should be required of high school graduates </a:t>
            </a:r>
            <a:r>
              <a:rPr lang="en-US" sz="4000" b="1" i="1" dirty="0" smtClean="0">
                <a:solidFill>
                  <a:srgbClr val="008000"/>
                </a:solidFill>
                <a:latin typeface="10" pitchFamily="34" charset="0"/>
              </a:rPr>
              <a:t>to provide much needed service to communities; to provide job skills and training for young adults; and to </a:t>
            </a:r>
            <a:r>
              <a:rPr lang="en-US" b="1" i="1" dirty="0" smtClean="0">
                <a:solidFill>
                  <a:srgbClr val="008000"/>
                </a:solidFill>
                <a:latin typeface="10" pitchFamily="34" charset="0"/>
              </a:rPr>
              <a:t>build </a:t>
            </a:r>
            <a:r>
              <a:rPr lang="en-US" b="1" i="1" dirty="0">
                <a:solidFill>
                  <a:srgbClr val="008000"/>
                </a:solidFill>
                <a:latin typeface="10" pitchFamily="34" charset="0"/>
              </a:rPr>
              <a:t>life-long, service-minded </a:t>
            </a:r>
            <a:r>
              <a:rPr lang="en-US" b="1" i="1" dirty="0" smtClean="0">
                <a:solidFill>
                  <a:srgbClr val="008000"/>
                </a:solidFill>
                <a:latin typeface="10" pitchFamily="34" charset="0"/>
              </a:rPr>
              <a:t>citizens. </a:t>
            </a:r>
            <a:endParaRPr lang="en-US" b="1" dirty="0">
              <a:solidFill>
                <a:srgbClr val="008000"/>
              </a:solidFill>
              <a:latin typeface="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School Week Article….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to the left in the box labeled CLAIM…..</a:t>
            </a:r>
          </a:p>
          <a:p>
            <a:pPr lvl="1"/>
            <a:r>
              <a:rPr lang="en-US" dirty="0" smtClean="0"/>
              <a:t>The claim Dr. Hill makes; be sure to include the issue, major claim, and convincing reasons in one sentence.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Sound like a thesis? Because it 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10" pitchFamily="34" charset="0"/>
              </a:rPr>
              <a:t>Your three reasons for your stand on an issue become the topics for your body paragraphs.</a:t>
            </a:r>
            <a:br>
              <a:rPr lang="en-US" dirty="0" smtClean="0">
                <a:latin typeface="10" pitchFamily="34" charset="0"/>
              </a:rPr>
            </a:br>
            <a:r>
              <a:rPr lang="en-US" dirty="0">
                <a:latin typeface="10" pitchFamily="34" charset="0"/>
              </a:rPr>
              <a:t/>
            </a:r>
            <a:br>
              <a:rPr lang="en-US" dirty="0">
                <a:latin typeface="10" pitchFamily="34" charset="0"/>
              </a:rPr>
            </a:br>
            <a:r>
              <a:rPr lang="en-US" sz="3600" dirty="0" smtClean="0">
                <a:latin typeface="10" pitchFamily="34" charset="0"/>
              </a:rPr>
              <a:t>¶1- Intro and claim (</a:t>
            </a:r>
            <a:r>
              <a:rPr lang="en-US" sz="3400" dirty="0" smtClean="0">
                <a:latin typeface="10" pitchFamily="34" charset="0"/>
              </a:rPr>
              <a:t>your position on the issue)</a:t>
            </a:r>
            <a:r>
              <a:rPr lang="en-US" sz="3600" dirty="0" smtClean="0">
                <a:latin typeface="10" pitchFamily="34" charset="0"/>
              </a:rPr>
              <a:t/>
            </a:r>
            <a:br>
              <a:rPr lang="en-US" sz="3600" dirty="0" smtClean="0">
                <a:latin typeface="10" pitchFamily="34" charset="0"/>
              </a:rPr>
            </a:br>
            <a:r>
              <a:rPr lang="en-US" sz="3600" dirty="0" smtClean="0">
                <a:latin typeface="10" pitchFamily="34" charset="0"/>
              </a:rPr>
              <a:t>¶2- First reason for your stand</a:t>
            </a:r>
            <a:br>
              <a:rPr lang="en-US" sz="3600" dirty="0" smtClean="0">
                <a:latin typeface="10" pitchFamily="34" charset="0"/>
              </a:rPr>
            </a:br>
            <a:r>
              <a:rPr lang="en-US" sz="3600" dirty="0" smtClean="0">
                <a:latin typeface="10" pitchFamily="34" charset="0"/>
              </a:rPr>
              <a:t>¶3- Second reason for your stand </a:t>
            </a:r>
            <a:br>
              <a:rPr lang="en-US" sz="3600" dirty="0" smtClean="0">
                <a:latin typeface="10" pitchFamily="34" charset="0"/>
              </a:rPr>
            </a:br>
            <a:r>
              <a:rPr lang="en-US" sz="3600" dirty="0" smtClean="0">
                <a:latin typeface="10" pitchFamily="34" charset="0"/>
              </a:rPr>
              <a:t>¶4- Third reason for your stand</a:t>
            </a:r>
            <a:br>
              <a:rPr lang="en-US" sz="3600" dirty="0" smtClean="0">
                <a:latin typeface="10" pitchFamily="34" charset="0"/>
              </a:rPr>
            </a:br>
            <a:r>
              <a:rPr lang="en-US" sz="3600" dirty="0" smtClean="0">
                <a:latin typeface="10" pitchFamily="34" charset="0"/>
              </a:rPr>
              <a:t>¶5- Conclusion (all commentary)</a:t>
            </a:r>
            <a:endParaRPr lang="en-US" sz="3600" dirty="0">
              <a:latin typeface="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030A0"/>
      </a:accent1>
      <a:accent2>
        <a:srgbClr val="FFF98D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689C05C958D47B647D7F81B803928" ma:contentTypeVersion="0" ma:contentTypeDescription="Create a new document." ma:contentTypeScope="" ma:versionID="6f90ce12434a59e0fb8647940c02d1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8FFF95-1CA5-4661-80EC-F30843872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D2225-7A00-4994-B4B0-348381BFA61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997912F-50E8-4F3B-A7C8-2632E3D54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462</Words>
  <Application>Microsoft Office PowerPoint</Application>
  <PresentationFormat>On-screen Show (4:3)</PresentationFormat>
  <Paragraphs>78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10</vt:lpstr>
      <vt:lpstr>Arial</vt:lpstr>
      <vt:lpstr>Calibri</vt:lpstr>
      <vt:lpstr>Office Theme</vt:lpstr>
      <vt:lpstr>Writing  an  Argument</vt:lpstr>
      <vt:lpstr>Rhetorical Triangle</vt:lpstr>
      <vt:lpstr>Argument</vt:lpstr>
      <vt:lpstr>Using your hw article…..</vt:lpstr>
      <vt:lpstr>Claim</vt:lpstr>
      <vt:lpstr>Reasons</vt:lpstr>
      <vt:lpstr>Examples:  Issue  Major Claim   Convincing Reasons    Two years of national service or volunteerism should be required of high school graduates to provide much needed service to communities; to provide job skills and training for young adults; and to build life-long, service-minded citizens. </vt:lpstr>
      <vt:lpstr>Look At School Week Article….</vt:lpstr>
      <vt:lpstr>Your three reasons for your stand on an issue become the topics for your body paragraphs.  ¶1- Intro and claim (your position on the issue) ¶2- First reason for your stand ¶3- Second reason for your stand  ¶4- Third reason for your stand ¶5- Conclusion (all commentary)</vt:lpstr>
      <vt:lpstr>Evidence</vt:lpstr>
      <vt:lpstr>Types of Evidence</vt:lpstr>
      <vt:lpstr>    Explanations Examples Illustrations</vt:lpstr>
      <vt:lpstr>Classification of terms: For example, an argument might require an explanation of “love.”  You would need to distinguish          platonic,  from         religious,          from   romantic,      and  from   familial  love to clarify     your use of terms.  </vt:lpstr>
      <vt:lpstr>Narrate a short anecdote.</vt:lpstr>
      <vt:lpstr>Concessions</vt:lpstr>
      <vt:lpstr>Using your hw article…….</vt:lpstr>
      <vt:lpstr>Counterclaim</vt:lpstr>
      <vt:lpstr>Using your hw article</vt:lpstr>
      <vt:lpstr>Refutation or Rebuttal</vt:lpstr>
      <vt:lpstr>Using your hw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an  Extended Definition</dc:title>
  <dc:creator>Owner</dc:creator>
  <cp:lastModifiedBy>Hickman, Kendra</cp:lastModifiedBy>
  <cp:revision>87</cp:revision>
  <dcterms:created xsi:type="dcterms:W3CDTF">2010-12-12T22:13:13Z</dcterms:created>
  <dcterms:modified xsi:type="dcterms:W3CDTF">2017-11-21T21:34:42Z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0x01010084F689C05C958D47B647D7F81B803928</vt:lpwstr>
  </property>
</Properties>
</file>