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4/30/2018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4/30/2018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4/30/2018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4/30/2018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4/30/2018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59" y="-159663"/>
            <a:ext cx="10058400" cy="1371600"/>
          </a:xfrm>
        </p:spPr>
        <p:txBody>
          <a:bodyPr/>
          <a:lstStyle/>
          <a:p>
            <a:r>
              <a:rPr lang="en-US" dirty="0" smtClean="0"/>
              <a:t>Archetype Assignment Directions</a:t>
            </a:r>
            <a:endParaRPr lang="en-US" dirty="0"/>
          </a:p>
        </p:txBody>
      </p:sp>
      <p:sp>
        <p:nvSpPr>
          <p:cNvPr id="3" name="Content Placeholder 2"/>
          <p:cNvSpPr>
            <a:spLocks noGrp="1"/>
          </p:cNvSpPr>
          <p:nvPr>
            <p:ph type="body" idx="1"/>
          </p:nvPr>
        </p:nvSpPr>
        <p:spPr>
          <a:xfrm>
            <a:off x="319177" y="716386"/>
            <a:ext cx="5436539" cy="640080"/>
          </a:xfrm>
        </p:spPr>
        <p:txBody>
          <a:bodyPr>
            <a:normAutofit/>
          </a:bodyPr>
          <a:lstStyle/>
          <a:p>
            <a:pPr algn="l"/>
            <a:r>
              <a:rPr lang="en-US" sz="2800" dirty="0" smtClean="0"/>
              <a:t>First,</a:t>
            </a:r>
            <a:endParaRPr lang="en-US" sz="2800" dirty="0"/>
          </a:p>
        </p:txBody>
      </p:sp>
      <p:sp>
        <p:nvSpPr>
          <p:cNvPr id="4" name="Content Placeholder 3"/>
          <p:cNvSpPr>
            <a:spLocks noGrp="1"/>
          </p:cNvSpPr>
          <p:nvPr>
            <p:ph sz="half" idx="2"/>
          </p:nvPr>
        </p:nvSpPr>
        <p:spPr>
          <a:xfrm>
            <a:off x="319177" y="1356467"/>
            <a:ext cx="5616716" cy="5182356"/>
          </a:xfrm>
        </p:spPr>
        <p:txBody>
          <a:bodyPr>
            <a:normAutofit lnSpcReduction="10000"/>
          </a:bodyPr>
          <a:lstStyle/>
          <a:p>
            <a:r>
              <a:rPr lang="en-US" dirty="0"/>
              <a:t>Complete the Jungian 16 – Type Personality Quiz </a:t>
            </a:r>
            <a:r>
              <a:rPr lang="en-US" i="1" dirty="0"/>
              <a:t>(Where have you heard this name before</a:t>
            </a:r>
            <a:r>
              <a:rPr lang="en-US" i="1" dirty="0" smtClean="0"/>
              <a:t>?)</a:t>
            </a:r>
          </a:p>
          <a:p>
            <a:endParaRPr lang="en-US" i="1" dirty="0"/>
          </a:p>
          <a:p>
            <a:r>
              <a:rPr lang="en-US" dirty="0"/>
              <a:t>Tally your score and find your four-letter personality classification</a:t>
            </a:r>
            <a:r>
              <a:rPr lang="en-US" dirty="0" smtClean="0"/>
              <a:t>.</a:t>
            </a:r>
          </a:p>
          <a:p>
            <a:endParaRPr lang="en-US" dirty="0"/>
          </a:p>
          <a:p>
            <a:r>
              <a:rPr lang="en-US" dirty="0"/>
              <a:t>Review the interpretation of your personality. Do you agree or </a:t>
            </a:r>
            <a:r>
              <a:rPr lang="en-US" dirty="0" smtClean="0"/>
              <a:t>disagree?</a:t>
            </a:r>
          </a:p>
          <a:p>
            <a:endParaRPr lang="en-US" dirty="0"/>
          </a:p>
          <a:p>
            <a:r>
              <a:rPr lang="en-US" dirty="0"/>
              <a:t>Then, read the 12 Common Archetypes reading. Note that your AP Exam may feature Archetypes </a:t>
            </a:r>
            <a:r>
              <a:rPr lang="en-US" i="1" dirty="0"/>
              <a:t>(hermit vs. beggar anyone</a:t>
            </a:r>
            <a:r>
              <a:rPr lang="en-US" i="1" dirty="0" smtClean="0"/>
              <a:t>?)</a:t>
            </a:r>
          </a:p>
          <a:p>
            <a:endParaRPr lang="en-US" i="1" dirty="0"/>
          </a:p>
          <a:p>
            <a:r>
              <a:rPr lang="en-US" dirty="0"/>
              <a:t>Decide which Archetype best fits your personality type. </a:t>
            </a:r>
          </a:p>
          <a:p>
            <a:endParaRPr lang="en-US" dirty="0"/>
          </a:p>
        </p:txBody>
      </p:sp>
      <p:sp>
        <p:nvSpPr>
          <p:cNvPr id="5" name="Text Placeholder 4"/>
          <p:cNvSpPr>
            <a:spLocks noGrp="1"/>
          </p:cNvSpPr>
          <p:nvPr>
            <p:ph type="body" sz="quarter" idx="3"/>
          </p:nvPr>
        </p:nvSpPr>
        <p:spPr>
          <a:xfrm>
            <a:off x="6295730" y="571857"/>
            <a:ext cx="4754880" cy="640080"/>
          </a:xfrm>
        </p:spPr>
        <p:txBody>
          <a:bodyPr>
            <a:normAutofit/>
          </a:bodyPr>
          <a:lstStyle/>
          <a:p>
            <a:pPr algn="l"/>
            <a:r>
              <a:rPr lang="en-US" sz="2400" dirty="0" smtClean="0"/>
              <a:t>Next, </a:t>
            </a:r>
            <a:endParaRPr lang="en-US" sz="2400" dirty="0"/>
          </a:p>
        </p:txBody>
      </p:sp>
      <p:sp>
        <p:nvSpPr>
          <p:cNvPr id="6" name="Content Placeholder 5"/>
          <p:cNvSpPr>
            <a:spLocks noGrp="1"/>
          </p:cNvSpPr>
          <p:nvPr>
            <p:ph sz="quarter" idx="4"/>
          </p:nvPr>
        </p:nvSpPr>
        <p:spPr>
          <a:xfrm>
            <a:off x="6142008" y="1104182"/>
            <a:ext cx="5710686" cy="5434640"/>
          </a:xfrm>
        </p:spPr>
        <p:txBody>
          <a:bodyPr>
            <a:normAutofit/>
          </a:bodyPr>
          <a:lstStyle/>
          <a:p>
            <a:r>
              <a:rPr lang="en-US" dirty="0" smtClean="0"/>
              <a:t>On a sheet of paper, address the following in a </a:t>
            </a:r>
            <a:r>
              <a:rPr lang="en-US" dirty="0" smtClean="0"/>
              <a:t>paragraph, or several paragraphs. Make sure you are detailed in your response and use textual evidence.  </a:t>
            </a:r>
            <a:endParaRPr lang="en-US" dirty="0" smtClean="0"/>
          </a:p>
          <a:p>
            <a:pPr marL="342900" indent="-342900">
              <a:buAutoNum type="arabicPeriod"/>
            </a:pPr>
            <a:r>
              <a:rPr lang="en-US" dirty="0" smtClean="0"/>
              <a:t>Describe briefly your personality classification. </a:t>
            </a:r>
          </a:p>
          <a:p>
            <a:pPr marL="342900" indent="-342900">
              <a:buFont typeface="Garamond" pitchFamily="18" charset="0"/>
              <a:buAutoNum type="arabicPeriod"/>
            </a:pPr>
            <a:r>
              <a:rPr lang="en-US" dirty="0" smtClean="0"/>
              <a:t>Explain, citing reasons, why you chose the archetype that best fit your personality. </a:t>
            </a:r>
            <a:r>
              <a:rPr lang="en-US" dirty="0"/>
              <a:t>(Use textual evidence</a:t>
            </a:r>
            <a:r>
              <a:rPr lang="en-US" dirty="0" smtClean="0"/>
              <a:t>)</a:t>
            </a:r>
            <a:endParaRPr lang="en-US" dirty="0" smtClean="0"/>
          </a:p>
          <a:p>
            <a:pPr marL="342900" indent="-342900">
              <a:buAutoNum type="arabicPeriod"/>
            </a:pPr>
            <a:r>
              <a:rPr lang="en-US" dirty="0" smtClean="0"/>
              <a:t>Do you agree with the personality quiz? Do you feel that you relate to the archetype? Why or why not? Give reasoning for why you affirm the results or why you believe there is a discrepancy.</a:t>
            </a:r>
          </a:p>
          <a:p>
            <a:pPr marL="342900" indent="-342900">
              <a:buAutoNum type="arabicPeriod"/>
            </a:pPr>
            <a:r>
              <a:rPr lang="en-US" dirty="0" smtClean="0"/>
              <a:t>Pick one character from Siddhartha and choose an archetype from the list. Using textual evidence, explain how that archetype parallels the character. </a:t>
            </a:r>
            <a:r>
              <a:rPr lang="en-US" dirty="0" smtClean="0"/>
              <a:t>(Use textual evidence)</a:t>
            </a:r>
            <a:endParaRPr lang="en-US" dirty="0" smtClean="0"/>
          </a:p>
          <a:p>
            <a:pPr marL="342900" indent="-342900">
              <a:buAutoNum type="arabicPeriod"/>
            </a:pPr>
            <a:endParaRPr lang="en-US" dirty="0"/>
          </a:p>
        </p:txBody>
      </p:sp>
      <p:sp>
        <p:nvSpPr>
          <p:cNvPr id="7" name="Rectangle 6"/>
          <p:cNvSpPr/>
          <p:nvPr/>
        </p:nvSpPr>
        <p:spPr>
          <a:xfrm>
            <a:off x="6008758" y="1500995"/>
            <a:ext cx="60385" cy="5037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9344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207</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Century Gothic</vt:lpstr>
      <vt:lpstr>Garamond</vt:lpstr>
      <vt:lpstr>Savon</vt:lpstr>
      <vt:lpstr>Archetype Assignment Directions</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Archetype Assignment Directions</dc:title>
  <dc:creator>Hickman, Kendra</dc:creator>
  <cp:lastModifiedBy>Hickman, Kendra</cp:lastModifiedBy>
  <cp:revision>1</cp:revision>
  <dcterms:created xsi:type="dcterms:W3CDTF">2018-04-30T16:23:42Z</dcterms:created>
  <dcterms:modified xsi:type="dcterms:W3CDTF">2018-04-30T16:23:52Z</dcterms:modified>
</cp:coreProperties>
</file>